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7" r:id="rId2"/>
    <p:sldId id="285" r:id="rId3"/>
    <p:sldId id="286" r:id="rId4"/>
    <p:sldId id="288" r:id="rId5"/>
    <p:sldId id="257" r:id="rId6"/>
    <p:sldId id="256" r:id="rId7"/>
    <p:sldId id="260" r:id="rId8"/>
    <p:sldId id="282" r:id="rId9"/>
    <p:sldId id="291" r:id="rId10"/>
    <p:sldId id="299" r:id="rId11"/>
    <p:sldId id="295" r:id="rId12"/>
    <p:sldId id="269" r:id="rId13"/>
    <p:sldId id="302" r:id="rId14"/>
    <p:sldId id="303" r:id="rId15"/>
    <p:sldId id="304" r:id="rId16"/>
    <p:sldId id="305" r:id="rId17"/>
    <p:sldId id="306" r:id="rId18"/>
    <p:sldId id="270" r:id="rId19"/>
    <p:sldId id="272" r:id="rId20"/>
    <p:sldId id="273" r:id="rId21"/>
    <p:sldId id="274" r:id="rId22"/>
    <p:sldId id="275" r:id="rId23"/>
    <p:sldId id="261" r:id="rId24"/>
    <p:sldId id="276" r:id="rId25"/>
    <p:sldId id="277" r:id="rId26"/>
    <p:sldId id="278" r:id="rId27"/>
    <p:sldId id="279" r:id="rId28"/>
    <p:sldId id="296" r:id="rId29"/>
    <p:sldId id="298" r:id="rId30"/>
    <p:sldId id="280" r:id="rId31"/>
    <p:sldId id="259" r:id="rId32"/>
    <p:sldId id="281" r:id="rId33"/>
    <p:sldId id="297" r:id="rId34"/>
    <p:sldId id="283" r:id="rId35"/>
    <p:sldId id="307" r:id="rId36"/>
    <p:sldId id="292" r:id="rId37"/>
    <p:sldId id="284" r:id="rId38"/>
    <p:sldId id="289" r:id="rId39"/>
    <p:sldId id="293" r:id="rId40"/>
    <p:sldId id="294" r:id="rId41"/>
    <p:sldId id="29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Чувар места за заглавље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Чувар места за дату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C26F0-44CF-4B3F-8ABF-451BB78CA37E}" type="datetimeFigureOut">
              <a:rPr lang="en-US" smtClean="0"/>
              <a:t>12/26/2023</a:t>
            </a:fld>
            <a:endParaRPr lang="en-US"/>
          </a:p>
        </p:txBody>
      </p:sp>
      <p:sp>
        <p:nvSpPr>
          <p:cNvPr id="4" name="Чувар места за слику на слајду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Чувар места за напомене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6" name="Чувар места за подножје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Чувар места за број слај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DA5FE-4501-457D-9462-F214BE080E14}" type="slidenum">
              <a:rPr lang="en-US" smtClean="0"/>
              <a:t>‹#›</a:t>
            </a:fld>
            <a:endParaRPr lang="en-US"/>
          </a:p>
        </p:txBody>
      </p:sp>
    </p:spTree>
    <p:extLst>
      <p:ext uri="{BB962C8B-B14F-4D97-AF65-F5344CB8AC3E}">
        <p14:creationId xmlns:p14="http://schemas.microsoft.com/office/powerpoint/2010/main" val="293996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9f76e48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a9f76e48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a9f76e48b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a9f76e48b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a9f76e48b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a9f76e48b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a9f76e48b3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a9f76e48b3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a9f76e48b3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a9f76e48b3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Наслов слајда">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704743DB-5EE4-EF71-2AEA-7A966A9FE908}"/>
              </a:ext>
            </a:extLst>
          </p:cNvPr>
          <p:cNvSpPr>
            <a:spLocks noGrp="1"/>
          </p:cNvSpPr>
          <p:nvPr>
            <p:ph type="ctrTitle"/>
          </p:nvPr>
        </p:nvSpPr>
        <p:spPr>
          <a:xfrm>
            <a:off x="1524000" y="1122363"/>
            <a:ext cx="9144000" cy="2387600"/>
          </a:xfrm>
        </p:spPr>
        <p:txBody>
          <a:bodyPr anchor="b"/>
          <a:lstStyle>
            <a:lvl1pPr algn="ctr">
              <a:defRPr sz="6000"/>
            </a:lvl1pPr>
          </a:lstStyle>
          <a:p>
            <a:r>
              <a:rPr lang="sr-Cyrl-RS"/>
              <a:t>Кликните и уредите наслов мастера</a:t>
            </a:r>
            <a:endParaRPr lang="en-US"/>
          </a:p>
        </p:txBody>
      </p:sp>
      <p:sp>
        <p:nvSpPr>
          <p:cNvPr id="3" name="Поднаслов 2">
            <a:extLst>
              <a:ext uri="{FF2B5EF4-FFF2-40B4-BE49-F238E27FC236}">
                <a16:creationId xmlns:a16="http://schemas.microsoft.com/office/drawing/2014/main" id="{41B06175-1D65-4C2F-A32C-A2BF78D71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a:t>Кликните и уредите стил поднаслова мастера</a:t>
            </a:r>
            <a:endParaRPr lang="en-US"/>
          </a:p>
        </p:txBody>
      </p:sp>
      <p:sp>
        <p:nvSpPr>
          <p:cNvPr id="4" name="Чувар места за датум 3">
            <a:extLst>
              <a:ext uri="{FF2B5EF4-FFF2-40B4-BE49-F238E27FC236}">
                <a16:creationId xmlns:a16="http://schemas.microsoft.com/office/drawing/2014/main" id="{03B5ACA5-6942-BADC-5ECD-02DB2A91181F}"/>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5" name="Чувар места за подножје 4">
            <a:extLst>
              <a:ext uri="{FF2B5EF4-FFF2-40B4-BE49-F238E27FC236}">
                <a16:creationId xmlns:a16="http://schemas.microsoft.com/office/drawing/2014/main" id="{6CBF0A77-EF40-2977-BB6D-8AACFFC040A2}"/>
              </a:ext>
            </a:extLst>
          </p:cNvPr>
          <p:cNvSpPr>
            <a:spLocks noGrp="1"/>
          </p:cNvSpPr>
          <p:nvPr>
            <p:ph type="ftr" sz="quarter" idx="11"/>
          </p:nvPr>
        </p:nvSpPr>
        <p:spPr/>
        <p:txBody>
          <a:bodyPr/>
          <a:lstStyle/>
          <a:p>
            <a:endParaRPr lang="en-US"/>
          </a:p>
        </p:txBody>
      </p:sp>
      <p:sp>
        <p:nvSpPr>
          <p:cNvPr id="6" name="Чувар места за број слајда 5">
            <a:extLst>
              <a:ext uri="{FF2B5EF4-FFF2-40B4-BE49-F238E27FC236}">
                <a16:creationId xmlns:a16="http://schemas.microsoft.com/office/drawing/2014/main" id="{EA7BDF15-C928-CF5E-74F5-8F9D8E63E362}"/>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235553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слов и вертикални текст">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F5F54E50-631D-E624-CC87-7DAA12D13CAB}"/>
              </a:ext>
            </a:extLst>
          </p:cNvPr>
          <p:cNvSpPr>
            <a:spLocks noGrp="1"/>
          </p:cNvSpPr>
          <p:nvPr>
            <p:ph type="title"/>
          </p:nvPr>
        </p:nvSpPr>
        <p:spPr/>
        <p:txBody>
          <a:bodyPr/>
          <a:lstStyle/>
          <a:p>
            <a:r>
              <a:rPr lang="sr-Cyrl-RS"/>
              <a:t>Кликните и уредите наслов мастера</a:t>
            </a:r>
            <a:endParaRPr lang="en-US"/>
          </a:p>
        </p:txBody>
      </p:sp>
      <p:sp>
        <p:nvSpPr>
          <p:cNvPr id="3" name="Чувар места за вертикални текст 2">
            <a:extLst>
              <a:ext uri="{FF2B5EF4-FFF2-40B4-BE49-F238E27FC236}">
                <a16:creationId xmlns:a16="http://schemas.microsoft.com/office/drawing/2014/main" id="{49A39668-5D2F-BC4C-6439-BBE2ACE8FE65}"/>
              </a:ext>
            </a:extLst>
          </p:cNvPr>
          <p:cNvSpPr>
            <a:spLocks noGrp="1"/>
          </p:cNvSpPr>
          <p:nvPr>
            <p:ph type="body" orient="vert" idx="1"/>
          </p:nvPr>
        </p:nvSpPr>
        <p:spPr/>
        <p:txBody>
          <a:bodyPr vert="eaVert"/>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4" name="Чувар места за датум 3">
            <a:extLst>
              <a:ext uri="{FF2B5EF4-FFF2-40B4-BE49-F238E27FC236}">
                <a16:creationId xmlns:a16="http://schemas.microsoft.com/office/drawing/2014/main" id="{E24E742A-9878-6EDC-C45B-0160FA590045}"/>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5" name="Чувар места за подножје 4">
            <a:extLst>
              <a:ext uri="{FF2B5EF4-FFF2-40B4-BE49-F238E27FC236}">
                <a16:creationId xmlns:a16="http://schemas.microsoft.com/office/drawing/2014/main" id="{35DCC6A4-07C0-F2AB-815A-3ED5D547BFB6}"/>
              </a:ext>
            </a:extLst>
          </p:cNvPr>
          <p:cNvSpPr>
            <a:spLocks noGrp="1"/>
          </p:cNvSpPr>
          <p:nvPr>
            <p:ph type="ftr" sz="quarter" idx="11"/>
          </p:nvPr>
        </p:nvSpPr>
        <p:spPr/>
        <p:txBody>
          <a:bodyPr/>
          <a:lstStyle/>
          <a:p>
            <a:endParaRPr lang="en-US"/>
          </a:p>
        </p:txBody>
      </p:sp>
      <p:sp>
        <p:nvSpPr>
          <p:cNvPr id="6" name="Чувар места за број слајда 5">
            <a:extLst>
              <a:ext uri="{FF2B5EF4-FFF2-40B4-BE49-F238E27FC236}">
                <a16:creationId xmlns:a16="http://schemas.microsoft.com/office/drawing/2014/main" id="{A4D2E108-5EBF-83EC-59FB-32566CA1B9B2}"/>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379138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и наслов и текст">
    <p:spTree>
      <p:nvGrpSpPr>
        <p:cNvPr id="1" name=""/>
        <p:cNvGrpSpPr/>
        <p:nvPr/>
      </p:nvGrpSpPr>
      <p:grpSpPr>
        <a:xfrm>
          <a:off x="0" y="0"/>
          <a:ext cx="0" cy="0"/>
          <a:chOff x="0" y="0"/>
          <a:chExt cx="0" cy="0"/>
        </a:xfrm>
      </p:grpSpPr>
      <p:sp>
        <p:nvSpPr>
          <p:cNvPr id="2" name="Вертикални наслов 1">
            <a:extLst>
              <a:ext uri="{FF2B5EF4-FFF2-40B4-BE49-F238E27FC236}">
                <a16:creationId xmlns:a16="http://schemas.microsoft.com/office/drawing/2014/main" id="{B38BD2C2-676A-D63A-F2BB-48C9DE9CC36D}"/>
              </a:ext>
            </a:extLst>
          </p:cNvPr>
          <p:cNvSpPr>
            <a:spLocks noGrp="1"/>
          </p:cNvSpPr>
          <p:nvPr>
            <p:ph type="title" orient="vert"/>
          </p:nvPr>
        </p:nvSpPr>
        <p:spPr>
          <a:xfrm>
            <a:off x="8724900" y="365125"/>
            <a:ext cx="2628900" cy="5811838"/>
          </a:xfrm>
        </p:spPr>
        <p:txBody>
          <a:bodyPr vert="eaVert"/>
          <a:lstStyle/>
          <a:p>
            <a:r>
              <a:rPr lang="sr-Cyrl-RS"/>
              <a:t>Кликните и уредите наслов мастера</a:t>
            </a:r>
            <a:endParaRPr lang="en-US"/>
          </a:p>
        </p:txBody>
      </p:sp>
      <p:sp>
        <p:nvSpPr>
          <p:cNvPr id="3" name="Чувар места за вертикални текст 2">
            <a:extLst>
              <a:ext uri="{FF2B5EF4-FFF2-40B4-BE49-F238E27FC236}">
                <a16:creationId xmlns:a16="http://schemas.microsoft.com/office/drawing/2014/main" id="{E8A5183A-987D-49BB-9B5A-E7D6C712134E}"/>
              </a:ext>
            </a:extLst>
          </p:cNvPr>
          <p:cNvSpPr>
            <a:spLocks noGrp="1"/>
          </p:cNvSpPr>
          <p:nvPr>
            <p:ph type="body" orient="vert" idx="1"/>
          </p:nvPr>
        </p:nvSpPr>
        <p:spPr>
          <a:xfrm>
            <a:off x="838200" y="365125"/>
            <a:ext cx="7734300" cy="5811838"/>
          </a:xfrm>
        </p:spPr>
        <p:txBody>
          <a:bodyPr vert="eaVert"/>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4" name="Чувар места за датум 3">
            <a:extLst>
              <a:ext uri="{FF2B5EF4-FFF2-40B4-BE49-F238E27FC236}">
                <a16:creationId xmlns:a16="http://schemas.microsoft.com/office/drawing/2014/main" id="{196AECFC-2F9C-B50F-943B-00E46822DB22}"/>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5" name="Чувар места за подножје 4">
            <a:extLst>
              <a:ext uri="{FF2B5EF4-FFF2-40B4-BE49-F238E27FC236}">
                <a16:creationId xmlns:a16="http://schemas.microsoft.com/office/drawing/2014/main" id="{D08E8A7C-AEB3-8F12-9E68-08ECF84D9363}"/>
              </a:ext>
            </a:extLst>
          </p:cNvPr>
          <p:cNvSpPr>
            <a:spLocks noGrp="1"/>
          </p:cNvSpPr>
          <p:nvPr>
            <p:ph type="ftr" sz="quarter" idx="11"/>
          </p:nvPr>
        </p:nvSpPr>
        <p:spPr/>
        <p:txBody>
          <a:bodyPr/>
          <a:lstStyle/>
          <a:p>
            <a:endParaRPr lang="en-US"/>
          </a:p>
        </p:txBody>
      </p:sp>
      <p:sp>
        <p:nvSpPr>
          <p:cNvPr id="6" name="Чувар места за број слајда 5">
            <a:extLst>
              <a:ext uri="{FF2B5EF4-FFF2-40B4-BE49-F238E27FC236}">
                <a16:creationId xmlns:a16="http://schemas.microsoft.com/office/drawing/2014/main" id="{41087BB0-F3E4-6699-728B-70638911704F}"/>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295157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grpSp>
        <p:nvGrpSpPr>
          <p:cNvPr id="42" name="Google Shape;42;p4"/>
          <p:cNvGrpSpPr/>
          <p:nvPr/>
        </p:nvGrpSpPr>
        <p:grpSpPr>
          <a:xfrm>
            <a:off x="0" y="508002"/>
            <a:ext cx="1383800" cy="1355049"/>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 name="Google Shape;45;p4"/>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6" name="Google Shape;46;p4"/>
          <p:cNvSpPr txBox="1">
            <a:spLocks noGrp="1"/>
          </p:cNvSpPr>
          <p:nvPr>
            <p:ph type="body" idx="1"/>
          </p:nvPr>
        </p:nvSpPr>
        <p:spPr>
          <a:xfrm>
            <a:off x="1730000" y="2090067"/>
            <a:ext cx="9385200" cy="38816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SzPts val="1300"/>
              <a:buChar char="●"/>
              <a:defRPr/>
            </a:lvl1pPr>
            <a:lvl2pPr marL="1219170" lvl="1" indent="-397923" rtl="0">
              <a:spcBef>
                <a:spcPts val="0"/>
              </a:spcBef>
              <a:spcAft>
                <a:spcPts val="0"/>
              </a:spcAft>
              <a:buSzPts val="1100"/>
              <a:buChar char="○"/>
              <a:defRPr/>
            </a:lvl2pPr>
            <a:lvl3pPr marL="1828754" lvl="2" indent="-397923" rtl="0">
              <a:spcBef>
                <a:spcPts val="0"/>
              </a:spcBef>
              <a:spcAft>
                <a:spcPts val="0"/>
              </a:spcAft>
              <a:buSzPts val="1100"/>
              <a:buChar char="■"/>
              <a:defRPr/>
            </a:lvl3pPr>
            <a:lvl4pPr marL="2438339" lvl="3" indent="-397923" rtl="0">
              <a:spcBef>
                <a:spcPts val="0"/>
              </a:spcBef>
              <a:spcAft>
                <a:spcPts val="0"/>
              </a:spcAft>
              <a:buSzPts val="1100"/>
              <a:buChar char="●"/>
              <a:defRPr/>
            </a:lvl4pPr>
            <a:lvl5pPr marL="3047924" lvl="4" indent="-397923" rtl="0">
              <a:spcBef>
                <a:spcPts val="0"/>
              </a:spcBef>
              <a:spcAft>
                <a:spcPts val="0"/>
              </a:spcAft>
              <a:buSzPts val="1100"/>
              <a:buChar char="○"/>
              <a:defRPr/>
            </a:lvl5pPr>
            <a:lvl6pPr marL="3657509" lvl="5" indent="-397923" rtl="0">
              <a:spcBef>
                <a:spcPts val="0"/>
              </a:spcBef>
              <a:spcAft>
                <a:spcPts val="0"/>
              </a:spcAft>
              <a:buSzPts val="1100"/>
              <a:buChar char="■"/>
              <a:defRPr/>
            </a:lvl6pPr>
            <a:lvl7pPr marL="4267093" lvl="6" indent="-397923" rtl="0">
              <a:spcBef>
                <a:spcPts val="0"/>
              </a:spcBef>
              <a:spcAft>
                <a:spcPts val="0"/>
              </a:spcAft>
              <a:buSzPts val="1100"/>
              <a:buChar char="●"/>
              <a:defRPr/>
            </a:lvl7pPr>
            <a:lvl8pPr marL="4876678" lvl="7" indent="-397923" rtl="0">
              <a:spcBef>
                <a:spcPts val="0"/>
              </a:spcBef>
              <a:spcAft>
                <a:spcPts val="0"/>
              </a:spcAft>
              <a:buSzPts val="1100"/>
              <a:buChar char="○"/>
              <a:defRPr/>
            </a:lvl8pPr>
            <a:lvl9pPr marL="5486263" lvl="8" indent="-397923" rtl="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sr" smtClean="0"/>
              <a:pPr/>
              <a:t>‹#›</a:t>
            </a:fld>
            <a:endParaRPr lang="sr"/>
          </a:p>
        </p:txBody>
      </p:sp>
    </p:spTree>
    <p:extLst>
      <p:ext uri="{BB962C8B-B14F-4D97-AF65-F5344CB8AC3E}">
        <p14:creationId xmlns:p14="http://schemas.microsoft.com/office/powerpoint/2010/main" val="271781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слов и садржај">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9550D41B-8872-0A91-9D5C-2A66C677EAC5}"/>
              </a:ext>
            </a:extLst>
          </p:cNvPr>
          <p:cNvSpPr>
            <a:spLocks noGrp="1"/>
          </p:cNvSpPr>
          <p:nvPr>
            <p:ph type="title"/>
          </p:nvPr>
        </p:nvSpPr>
        <p:spPr/>
        <p:txBody>
          <a:bodyPr/>
          <a:lstStyle/>
          <a:p>
            <a:r>
              <a:rPr lang="sr-Cyrl-RS"/>
              <a:t>Кликните и уредите наслов мастера</a:t>
            </a:r>
            <a:endParaRPr lang="en-US"/>
          </a:p>
        </p:txBody>
      </p:sp>
      <p:sp>
        <p:nvSpPr>
          <p:cNvPr id="3" name="Чувар места за садржај 2">
            <a:extLst>
              <a:ext uri="{FF2B5EF4-FFF2-40B4-BE49-F238E27FC236}">
                <a16:creationId xmlns:a16="http://schemas.microsoft.com/office/drawing/2014/main" id="{E84B15BC-9BEE-7772-FC85-93B42686A9EB}"/>
              </a:ext>
            </a:extLst>
          </p:cNvPr>
          <p:cNvSpPr>
            <a:spLocks noGrp="1"/>
          </p:cNvSpPr>
          <p:nvPr>
            <p:ph idx="1"/>
          </p:nvPr>
        </p:nvSpPr>
        <p:spPr/>
        <p:txBody>
          <a:bodyPr/>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4" name="Чувар места за датум 3">
            <a:extLst>
              <a:ext uri="{FF2B5EF4-FFF2-40B4-BE49-F238E27FC236}">
                <a16:creationId xmlns:a16="http://schemas.microsoft.com/office/drawing/2014/main" id="{AB0B2FD8-D311-B16E-8529-DF6320EC1F09}"/>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5" name="Чувар места за подножје 4">
            <a:extLst>
              <a:ext uri="{FF2B5EF4-FFF2-40B4-BE49-F238E27FC236}">
                <a16:creationId xmlns:a16="http://schemas.microsoft.com/office/drawing/2014/main" id="{970F9E58-13EC-83EB-0BAC-6AC82208AAE9}"/>
              </a:ext>
            </a:extLst>
          </p:cNvPr>
          <p:cNvSpPr>
            <a:spLocks noGrp="1"/>
          </p:cNvSpPr>
          <p:nvPr>
            <p:ph type="ftr" sz="quarter" idx="11"/>
          </p:nvPr>
        </p:nvSpPr>
        <p:spPr/>
        <p:txBody>
          <a:bodyPr/>
          <a:lstStyle/>
          <a:p>
            <a:endParaRPr lang="en-US"/>
          </a:p>
        </p:txBody>
      </p:sp>
      <p:sp>
        <p:nvSpPr>
          <p:cNvPr id="6" name="Чувар места за број слајда 5">
            <a:extLst>
              <a:ext uri="{FF2B5EF4-FFF2-40B4-BE49-F238E27FC236}">
                <a16:creationId xmlns:a16="http://schemas.microsoft.com/office/drawing/2014/main" id="{1E3DEA06-C771-0D87-69FF-D22BD3D21D5E}"/>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23865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ље одељка">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5FB8AC6E-33B8-D245-81AB-F9636B225BCE}"/>
              </a:ext>
            </a:extLst>
          </p:cNvPr>
          <p:cNvSpPr>
            <a:spLocks noGrp="1"/>
          </p:cNvSpPr>
          <p:nvPr>
            <p:ph type="title"/>
          </p:nvPr>
        </p:nvSpPr>
        <p:spPr>
          <a:xfrm>
            <a:off x="831850" y="1709738"/>
            <a:ext cx="10515600" cy="2852737"/>
          </a:xfrm>
        </p:spPr>
        <p:txBody>
          <a:bodyPr anchor="b"/>
          <a:lstStyle>
            <a:lvl1pPr>
              <a:defRPr sz="6000"/>
            </a:lvl1pPr>
          </a:lstStyle>
          <a:p>
            <a:r>
              <a:rPr lang="sr-Cyrl-RS"/>
              <a:t>Кликните и уредите наслов мастера</a:t>
            </a:r>
            <a:endParaRPr lang="en-US"/>
          </a:p>
        </p:txBody>
      </p:sp>
      <p:sp>
        <p:nvSpPr>
          <p:cNvPr id="3" name="Чувар места за текст 2">
            <a:extLst>
              <a:ext uri="{FF2B5EF4-FFF2-40B4-BE49-F238E27FC236}">
                <a16:creationId xmlns:a16="http://schemas.microsoft.com/office/drawing/2014/main" id="{BAB7E2D5-CE1B-0E79-72EC-B08518633B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a:t>Кликните да бисте уредили стилове текста мастера</a:t>
            </a:r>
          </a:p>
        </p:txBody>
      </p:sp>
      <p:sp>
        <p:nvSpPr>
          <p:cNvPr id="4" name="Чувар места за датум 3">
            <a:extLst>
              <a:ext uri="{FF2B5EF4-FFF2-40B4-BE49-F238E27FC236}">
                <a16:creationId xmlns:a16="http://schemas.microsoft.com/office/drawing/2014/main" id="{BF73C6F3-0FE7-823E-D1C4-5288A5A54056}"/>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5" name="Чувар места за подножје 4">
            <a:extLst>
              <a:ext uri="{FF2B5EF4-FFF2-40B4-BE49-F238E27FC236}">
                <a16:creationId xmlns:a16="http://schemas.microsoft.com/office/drawing/2014/main" id="{4C6FDE02-CBA2-2794-AE2C-50EC30669DDE}"/>
              </a:ext>
            </a:extLst>
          </p:cNvPr>
          <p:cNvSpPr>
            <a:spLocks noGrp="1"/>
          </p:cNvSpPr>
          <p:nvPr>
            <p:ph type="ftr" sz="quarter" idx="11"/>
          </p:nvPr>
        </p:nvSpPr>
        <p:spPr/>
        <p:txBody>
          <a:bodyPr/>
          <a:lstStyle/>
          <a:p>
            <a:endParaRPr lang="en-US"/>
          </a:p>
        </p:txBody>
      </p:sp>
      <p:sp>
        <p:nvSpPr>
          <p:cNvPr id="6" name="Чувар места за број слајда 5">
            <a:extLst>
              <a:ext uri="{FF2B5EF4-FFF2-40B4-BE49-F238E27FC236}">
                <a16:creationId xmlns:a16="http://schemas.microsoft.com/office/drawing/2014/main" id="{4E3C8FFD-5175-B292-657D-16B46E60C7C0}"/>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9121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садржаја">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52E879D6-C753-8785-B3C7-6667A0409978}"/>
              </a:ext>
            </a:extLst>
          </p:cNvPr>
          <p:cNvSpPr>
            <a:spLocks noGrp="1"/>
          </p:cNvSpPr>
          <p:nvPr>
            <p:ph type="title"/>
          </p:nvPr>
        </p:nvSpPr>
        <p:spPr/>
        <p:txBody>
          <a:bodyPr/>
          <a:lstStyle/>
          <a:p>
            <a:r>
              <a:rPr lang="sr-Cyrl-RS"/>
              <a:t>Кликните и уредите наслов мастера</a:t>
            </a:r>
            <a:endParaRPr lang="en-US"/>
          </a:p>
        </p:txBody>
      </p:sp>
      <p:sp>
        <p:nvSpPr>
          <p:cNvPr id="3" name="Чувар места за садржај 2">
            <a:extLst>
              <a:ext uri="{FF2B5EF4-FFF2-40B4-BE49-F238E27FC236}">
                <a16:creationId xmlns:a16="http://schemas.microsoft.com/office/drawing/2014/main" id="{D09D23FD-BF98-B173-0FA6-8BC2E7B80111}"/>
              </a:ext>
            </a:extLst>
          </p:cNvPr>
          <p:cNvSpPr>
            <a:spLocks noGrp="1"/>
          </p:cNvSpPr>
          <p:nvPr>
            <p:ph sz="half" idx="1"/>
          </p:nvPr>
        </p:nvSpPr>
        <p:spPr>
          <a:xfrm>
            <a:off x="838200" y="1825625"/>
            <a:ext cx="5181600" cy="4351338"/>
          </a:xfrm>
        </p:spPr>
        <p:txBody>
          <a:bodyPr/>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4" name="Чувар места за садржај 3">
            <a:extLst>
              <a:ext uri="{FF2B5EF4-FFF2-40B4-BE49-F238E27FC236}">
                <a16:creationId xmlns:a16="http://schemas.microsoft.com/office/drawing/2014/main" id="{D5000893-960D-6DA8-A0D7-9D3C77F1BDD6}"/>
              </a:ext>
            </a:extLst>
          </p:cNvPr>
          <p:cNvSpPr>
            <a:spLocks noGrp="1"/>
          </p:cNvSpPr>
          <p:nvPr>
            <p:ph sz="half" idx="2"/>
          </p:nvPr>
        </p:nvSpPr>
        <p:spPr>
          <a:xfrm>
            <a:off x="6172200" y="1825625"/>
            <a:ext cx="5181600" cy="4351338"/>
          </a:xfrm>
        </p:spPr>
        <p:txBody>
          <a:bodyPr/>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5" name="Чувар места за датум 4">
            <a:extLst>
              <a:ext uri="{FF2B5EF4-FFF2-40B4-BE49-F238E27FC236}">
                <a16:creationId xmlns:a16="http://schemas.microsoft.com/office/drawing/2014/main" id="{216EDB45-D321-AB2B-38AB-820FC3C07CA7}"/>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6" name="Чувар места за подножје 5">
            <a:extLst>
              <a:ext uri="{FF2B5EF4-FFF2-40B4-BE49-F238E27FC236}">
                <a16:creationId xmlns:a16="http://schemas.microsoft.com/office/drawing/2014/main" id="{906749FA-ED28-6C13-A384-7DDD57E9D1E7}"/>
              </a:ext>
            </a:extLst>
          </p:cNvPr>
          <p:cNvSpPr>
            <a:spLocks noGrp="1"/>
          </p:cNvSpPr>
          <p:nvPr>
            <p:ph type="ftr" sz="quarter" idx="11"/>
          </p:nvPr>
        </p:nvSpPr>
        <p:spPr/>
        <p:txBody>
          <a:bodyPr/>
          <a:lstStyle/>
          <a:p>
            <a:endParaRPr lang="en-US"/>
          </a:p>
        </p:txBody>
      </p:sp>
      <p:sp>
        <p:nvSpPr>
          <p:cNvPr id="7" name="Чувар места за број слајда 6">
            <a:extLst>
              <a:ext uri="{FF2B5EF4-FFF2-40B4-BE49-F238E27FC236}">
                <a16:creationId xmlns:a16="http://schemas.microsoft.com/office/drawing/2014/main" id="{EFF4A8C6-7913-9045-6EDB-A488E947BA24}"/>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406314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еђење">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B9857BDD-4704-77C6-DC19-B757AE54E34C}"/>
              </a:ext>
            </a:extLst>
          </p:cNvPr>
          <p:cNvSpPr>
            <a:spLocks noGrp="1"/>
          </p:cNvSpPr>
          <p:nvPr>
            <p:ph type="title"/>
          </p:nvPr>
        </p:nvSpPr>
        <p:spPr>
          <a:xfrm>
            <a:off x="839788" y="365125"/>
            <a:ext cx="10515600" cy="1325563"/>
          </a:xfrm>
        </p:spPr>
        <p:txBody>
          <a:bodyPr/>
          <a:lstStyle/>
          <a:p>
            <a:r>
              <a:rPr lang="sr-Cyrl-RS"/>
              <a:t>Кликните и уредите наслов мастера</a:t>
            </a:r>
            <a:endParaRPr lang="en-US"/>
          </a:p>
        </p:txBody>
      </p:sp>
      <p:sp>
        <p:nvSpPr>
          <p:cNvPr id="3" name="Чувар места за текст 2">
            <a:extLst>
              <a:ext uri="{FF2B5EF4-FFF2-40B4-BE49-F238E27FC236}">
                <a16:creationId xmlns:a16="http://schemas.microsoft.com/office/drawing/2014/main" id="{73CAB60E-BD00-D779-9B1B-439F1305AA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a:t>Кликните да бисте уредили стилове текста мастера</a:t>
            </a:r>
          </a:p>
        </p:txBody>
      </p:sp>
      <p:sp>
        <p:nvSpPr>
          <p:cNvPr id="4" name="Чувар места за садржај 3">
            <a:extLst>
              <a:ext uri="{FF2B5EF4-FFF2-40B4-BE49-F238E27FC236}">
                <a16:creationId xmlns:a16="http://schemas.microsoft.com/office/drawing/2014/main" id="{A0337599-CB8B-CC93-887A-66B6D658E877}"/>
              </a:ext>
            </a:extLst>
          </p:cNvPr>
          <p:cNvSpPr>
            <a:spLocks noGrp="1"/>
          </p:cNvSpPr>
          <p:nvPr>
            <p:ph sz="half" idx="2"/>
          </p:nvPr>
        </p:nvSpPr>
        <p:spPr>
          <a:xfrm>
            <a:off x="839788" y="2505075"/>
            <a:ext cx="5157787" cy="3684588"/>
          </a:xfrm>
        </p:spPr>
        <p:txBody>
          <a:bodyPr/>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5" name="Чувар места за текст 4">
            <a:extLst>
              <a:ext uri="{FF2B5EF4-FFF2-40B4-BE49-F238E27FC236}">
                <a16:creationId xmlns:a16="http://schemas.microsoft.com/office/drawing/2014/main" id="{C230C7B9-4440-7F2A-65CA-2BF5FEA54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a:t>Кликните да бисте уредили стилове текста мастера</a:t>
            </a:r>
          </a:p>
        </p:txBody>
      </p:sp>
      <p:sp>
        <p:nvSpPr>
          <p:cNvPr id="6" name="Чувар места за садржај 5">
            <a:extLst>
              <a:ext uri="{FF2B5EF4-FFF2-40B4-BE49-F238E27FC236}">
                <a16:creationId xmlns:a16="http://schemas.microsoft.com/office/drawing/2014/main" id="{EB270B61-CBE4-45C9-E8B9-BDE533CE0179}"/>
              </a:ext>
            </a:extLst>
          </p:cNvPr>
          <p:cNvSpPr>
            <a:spLocks noGrp="1"/>
          </p:cNvSpPr>
          <p:nvPr>
            <p:ph sz="quarter" idx="4"/>
          </p:nvPr>
        </p:nvSpPr>
        <p:spPr>
          <a:xfrm>
            <a:off x="6172200" y="2505075"/>
            <a:ext cx="5183188" cy="3684588"/>
          </a:xfrm>
        </p:spPr>
        <p:txBody>
          <a:bodyPr/>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7" name="Чувар места за датум 6">
            <a:extLst>
              <a:ext uri="{FF2B5EF4-FFF2-40B4-BE49-F238E27FC236}">
                <a16:creationId xmlns:a16="http://schemas.microsoft.com/office/drawing/2014/main" id="{243612E5-FA67-F5AF-5254-3BFAFD283094}"/>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8" name="Чувар места за подножје 7">
            <a:extLst>
              <a:ext uri="{FF2B5EF4-FFF2-40B4-BE49-F238E27FC236}">
                <a16:creationId xmlns:a16="http://schemas.microsoft.com/office/drawing/2014/main" id="{03820D16-F389-2CE2-4165-9527FE5A542A}"/>
              </a:ext>
            </a:extLst>
          </p:cNvPr>
          <p:cNvSpPr>
            <a:spLocks noGrp="1"/>
          </p:cNvSpPr>
          <p:nvPr>
            <p:ph type="ftr" sz="quarter" idx="11"/>
          </p:nvPr>
        </p:nvSpPr>
        <p:spPr/>
        <p:txBody>
          <a:bodyPr/>
          <a:lstStyle/>
          <a:p>
            <a:endParaRPr lang="en-US"/>
          </a:p>
        </p:txBody>
      </p:sp>
      <p:sp>
        <p:nvSpPr>
          <p:cNvPr id="9" name="Чувар места за број слајда 8">
            <a:extLst>
              <a:ext uri="{FF2B5EF4-FFF2-40B4-BE49-F238E27FC236}">
                <a16:creationId xmlns:a16="http://schemas.microsoft.com/office/drawing/2014/main" id="{B7A69B90-9771-4CDE-C160-3176C1455FD0}"/>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352959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наслов">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95A2E7F1-2698-C0D5-A871-20DDA719DFFD}"/>
              </a:ext>
            </a:extLst>
          </p:cNvPr>
          <p:cNvSpPr>
            <a:spLocks noGrp="1"/>
          </p:cNvSpPr>
          <p:nvPr>
            <p:ph type="title"/>
          </p:nvPr>
        </p:nvSpPr>
        <p:spPr/>
        <p:txBody>
          <a:bodyPr/>
          <a:lstStyle/>
          <a:p>
            <a:r>
              <a:rPr lang="sr-Cyrl-RS"/>
              <a:t>Кликните и уредите наслов мастера</a:t>
            </a:r>
            <a:endParaRPr lang="en-US"/>
          </a:p>
        </p:txBody>
      </p:sp>
      <p:sp>
        <p:nvSpPr>
          <p:cNvPr id="3" name="Чувар места за датум 2">
            <a:extLst>
              <a:ext uri="{FF2B5EF4-FFF2-40B4-BE49-F238E27FC236}">
                <a16:creationId xmlns:a16="http://schemas.microsoft.com/office/drawing/2014/main" id="{8306F04C-A0D5-7592-4266-19E49ACE82DC}"/>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4" name="Чувар места за подножје 3">
            <a:extLst>
              <a:ext uri="{FF2B5EF4-FFF2-40B4-BE49-F238E27FC236}">
                <a16:creationId xmlns:a16="http://schemas.microsoft.com/office/drawing/2014/main" id="{6DB6D9B4-E153-C906-3C78-4972015D9C03}"/>
              </a:ext>
            </a:extLst>
          </p:cNvPr>
          <p:cNvSpPr>
            <a:spLocks noGrp="1"/>
          </p:cNvSpPr>
          <p:nvPr>
            <p:ph type="ftr" sz="quarter" idx="11"/>
          </p:nvPr>
        </p:nvSpPr>
        <p:spPr/>
        <p:txBody>
          <a:bodyPr/>
          <a:lstStyle/>
          <a:p>
            <a:endParaRPr lang="en-US"/>
          </a:p>
        </p:txBody>
      </p:sp>
      <p:sp>
        <p:nvSpPr>
          <p:cNvPr id="5" name="Чувар места за број слајда 4">
            <a:extLst>
              <a:ext uri="{FF2B5EF4-FFF2-40B4-BE49-F238E27FC236}">
                <a16:creationId xmlns:a16="http://schemas.microsoft.com/office/drawing/2014/main" id="{D2023F09-1549-667E-4D87-716226AF5AA2}"/>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422627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но">
    <p:spTree>
      <p:nvGrpSpPr>
        <p:cNvPr id="1" name=""/>
        <p:cNvGrpSpPr/>
        <p:nvPr/>
      </p:nvGrpSpPr>
      <p:grpSpPr>
        <a:xfrm>
          <a:off x="0" y="0"/>
          <a:ext cx="0" cy="0"/>
          <a:chOff x="0" y="0"/>
          <a:chExt cx="0" cy="0"/>
        </a:xfrm>
      </p:grpSpPr>
      <p:sp>
        <p:nvSpPr>
          <p:cNvPr id="2" name="Чувар места за датум 1">
            <a:extLst>
              <a:ext uri="{FF2B5EF4-FFF2-40B4-BE49-F238E27FC236}">
                <a16:creationId xmlns:a16="http://schemas.microsoft.com/office/drawing/2014/main" id="{4A9CEC3E-F66D-BDB6-423F-20065A447F77}"/>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3" name="Чувар места за подножје 2">
            <a:extLst>
              <a:ext uri="{FF2B5EF4-FFF2-40B4-BE49-F238E27FC236}">
                <a16:creationId xmlns:a16="http://schemas.microsoft.com/office/drawing/2014/main" id="{402C10F7-F2B0-29E0-6B7F-580F0B62FD61}"/>
              </a:ext>
            </a:extLst>
          </p:cNvPr>
          <p:cNvSpPr>
            <a:spLocks noGrp="1"/>
          </p:cNvSpPr>
          <p:nvPr>
            <p:ph type="ftr" sz="quarter" idx="11"/>
          </p:nvPr>
        </p:nvSpPr>
        <p:spPr/>
        <p:txBody>
          <a:bodyPr/>
          <a:lstStyle/>
          <a:p>
            <a:endParaRPr lang="en-US"/>
          </a:p>
        </p:txBody>
      </p:sp>
      <p:sp>
        <p:nvSpPr>
          <p:cNvPr id="4" name="Чувар места за број слајда 3">
            <a:extLst>
              <a:ext uri="{FF2B5EF4-FFF2-40B4-BE49-F238E27FC236}">
                <a16:creationId xmlns:a16="http://schemas.microsoft.com/office/drawing/2014/main" id="{D9008701-DBCE-E251-4EED-A34B3234FE69}"/>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14815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адржај са натписом">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0FDDB2FE-6D2D-3DD5-D117-163F23155ACB}"/>
              </a:ext>
            </a:extLst>
          </p:cNvPr>
          <p:cNvSpPr>
            <a:spLocks noGrp="1"/>
          </p:cNvSpPr>
          <p:nvPr>
            <p:ph type="title"/>
          </p:nvPr>
        </p:nvSpPr>
        <p:spPr>
          <a:xfrm>
            <a:off x="839788" y="457200"/>
            <a:ext cx="3932237" cy="1600200"/>
          </a:xfrm>
        </p:spPr>
        <p:txBody>
          <a:bodyPr anchor="b"/>
          <a:lstStyle>
            <a:lvl1pPr>
              <a:defRPr sz="3200"/>
            </a:lvl1pPr>
          </a:lstStyle>
          <a:p>
            <a:r>
              <a:rPr lang="sr-Cyrl-RS"/>
              <a:t>Кликните и уредите наслов мастера</a:t>
            </a:r>
            <a:endParaRPr lang="en-US"/>
          </a:p>
        </p:txBody>
      </p:sp>
      <p:sp>
        <p:nvSpPr>
          <p:cNvPr id="3" name="Чувар места за садржај 2">
            <a:extLst>
              <a:ext uri="{FF2B5EF4-FFF2-40B4-BE49-F238E27FC236}">
                <a16:creationId xmlns:a16="http://schemas.microsoft.com/office/drawing/2014/main" id="{3BD23335-A940-BA7D-951B-1B6712D07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4" name="Чувар места за текст 3">
            <a:extLst>
              <a:ext uri="{FF2B5EF4-FFF2-40B4-BE49-F238E27FC236}">
                <a16:creationId xmlns:a16="http://schemas.microsoft.com/office/drawing/2014/main" id="{2B8CF3BD-28E5-F537-C8E6-CFA2D6649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a:t>Кликните да бисте уредили стилове текста мастера</a:t>
            </a:r>
          </a:p>
        </p:txBody>
      </p:sp>
      <p:sp>
        <p:nvSpPr>
          <p:cNvPr id="5" name="Чувар места за датум 4">
            <a:extLst>
              <a:ext uri="{FF2B5EF4-FFF2-40B4-BE49-F238E27FC236}">
                <a16:creationId xmlns:a16="http://schemas.microsoft.com/office/drawing/2014/main" id="{D1E4536C-CA79-9392-D38E-163B4E21FAB2}"/>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6" name="Чувар места за подножје 5">
            <a:extLst>
              <a:ext uri="{FF2B5EF4-FFF2-40B4-BE49-F238E27FC236}">
                <a16:creationId xmlns:a16="http://schemas.microsoft.com/office/drawing/2014/main" id="{631EE294-769B-1D73-5592-7E31B9DFFBAA}"/>
              </a:ext>
            </a:extLst>
          </p:cNvPr>
          <p:cNvSpPr>
            <a:spLocks noGrp="1"/>
          </p:cNvSpPr>
          <p:nvPr>
            <p:ph type="ftr" sz="quarter" idx="11"/>
          </p:nvPr>
        </p:nvSpPr>
        <p:spPr/>
        <p:txBody>
          <a:bodyPr/>
          <a:lstStyle/>
          <a:p>
            <a:endParaRPr lang="en-US"/>
          </a:p>
        </p:txBody>
      </p:sp>
      <p:sp>
        <p:nvSpPr>
          <p:cNvPr id="7" name="Чувар места за број слајда 6">
            <a:extLst>
              <a:ext uri="{FF2B5EF4-FFF2-40B4-BE49-F238E27FC236}">
                <a16:creationId xmlns:a16="http://schemas.microsoft.com/office/drawing/2014/main" id="{61F970E2-7B86-023F-069A-44C15C6719F9}"/>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311149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Слика са натписом">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E386A688-1EE7-9064-EA3D-7E69706A8735}"/>
              </a:ext>
            </a:extLst>
          </p:cNvPr>
          <p:cNvSpPr>
            <a:spLocks noGrp="1"/>
          </p:cNvSpPr>
          <p:nvPr>
            <p:ph type="title"/>
          </p:nvPr>
        </p:nvSpPr>
        <p:spPr>
          <a:xfrm>
            <a:off x="839788" y="457200"/>
            <a:ext cx="3932237" cy="1600200"/>
          </a:xfrm>
        </p:spPr>
        <p:txBody>
          <a:bodyPr anchor="b"/>
          <a:lstStyle>
            <a:lvl1pPr>
              <a:defRPr sz="3200"/>
            </a:lvl1pPr>
          </a:lstStyle>
          <a:p>
            <a:r>
              <a:rPr lang="sr-Cyrl-RS"/>
              <a:t>Кликните и уредите наслов мастера</a:t>
            </a:r>
            <a:endParaRPr lang="en-US"/>
          </a:p>
        </p:txBody>
      </p:sp>
      <p:sp>
        <p:nvSpPr>
          <p:cNvPr id="3" name="Чувар места за слику 2">
            <a:extLst>
              <a:ext uri="{FF2B5EF4-FFF2-40B4-BE49-F238E27FC236}">
                <a16:creationId xmlns:a16="http://schemas.microsoft.com/office/drawing/2014/main" id="{815349B0-9BFA-7A95-F4E9-CD4356034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Чувар места за текст 3">
            <a:extLst>
              <a:ext uri="{FF2B5EF4-FFF2-40B4-BE49-F238E27FC236}">
                <a16:creationId xmlns:a16="http://schemas.microsoft.com/office/drawing/2014/main" id="{9AA7E0C7-001B-D805-153A-72ADA5A40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a:t>Кликните да бисте уредили стилове текста мастера</a:t>
            </a:r>
          </a:p>
        </p:txBody>
      </p:sp>
      <p:sp>
        <p:nvSpPr>
          <p:cNvPr id="5" name="Чувар места за датум 4">
            <a:extLst>
              <a:ext uri="{FF2B5EF4-FFF2-40B4-BE49-F238E27FC236}">
                <a16:creationId xmlns:a16="http://schemas.microsoft.com/office/drawing/2014/main" id="{804CFB10-4895-CC46-CBDD-3B386C968C44}"/>
              </a:ext>
            </a:extLst>
          </p:cNvPr>
          <p:cNvSpPr>
            <a:spLocks noGrp="1"/>
          </p:cNvSpPr>
          <p:nvPr>
            <p:ph type="dt" sz="half" idx="10"/>
          </p:nvPr>
        </p:nvSpPr>
        <p:spPr/>
        <p:txBody>
          <a:bodyPr/>
          <a:lstStyle/>
          <a:p>
            <a:fld id="{2F8DC510-B37B-4332-9A72-9936C5ADBF99}" type="datetimeFigureOut">
              <a:rPr lang="en-US" smtClean="0"/>
              <a:t>12/26/2023</a:t>
            </a:fld>
            <a:endParaRPr lang="en-US"/>
          </a:p>
        </p:txBody>
      </p:sp>
      <p:sp>
        <p:nvSpPr>
          <p:cNvPr id="6" name="Чувар места за подножје 5">
            <a:extLst>
              <a:ext uri="{FF2B5EF4-FFF2-40B4-BE49-F238E27FC236}">
                <a16:creationId xmlns:a16="http://schemas.microsoft.com/office/drawing/2014/main" id="{079423F5-424B-EB07-623D-F648790D35E7}"/>
              </a:ext>
            </a:extLst>
          </p:cNvPr>
          <p:cNvSpPr>
            <a:spLocks noGrp="1"/>
          </p:cNvSpPr>
          <p:nvPr>
            <p:ph type="ftr" sz="quarter" idx="11"/>
          </p:nvPr>
        </p:nvSpPr>
        <p:spPr/>
        <p:txBody>
          <a:bodyPr/>
          <a:lstStyle/>
          <a:p>
            <a:endParaRPr lang="en-US"/>
          </a:p>
        </p:txBody>
      </p:sp>
      <p:sp>
        <p:nvSpPr>
          <p:cNvPr id="7" name="Чувар места за број слајда 6">
            <a:extLst>
              <a:ext uri="{FF2B5EF4-FFF2-40B4-BE49-F238E27FC236}">
                <a16:creationId xmlns:a16="http://schemas.microsoft.com/office/drawing/2014/main" id="{39F51A37-CD68-71ED-79A7-F1F694DB9A6F}"/>
              </a:ext>
            </a:extLst>
          </p:cNvPr>
          <p:cNvSpPr>
            <a:spLocks noGrp="1"/>
          </p:cNvSpPr>
          <p:nvPr>
            <p:ph type="sldNum" sz="quarter" idx="12"/>
          </p:nvPr>
        </p:nvSpPr>
        <p:spPr/>
        <p:txBody>
          <a:bodyPr/>
          <a:lstStyle/>
          <a:p>
            <a:fld id="{E81A5A51-D6BB-4279-8627-E9934A168732}" type="slidenum">
              <a:rPr lang="en-US" smtClean="0"/>
              <a:t>‹#›</a:t>
            </a:fld>
            <a:endParaRPr lang="en-US"/>
          </a:p>
        </p:txBody>
      </p:sp>
    </p:spTree>
    <p:extLst>
      <p:ext uri="{BB962C8B-B14F-4D97-AF65-F5344CB8AC3E}">
        <p14:creationId xmlns:p14="http://schemas.microsoft.com/office/powerpoint/2010/main" val="86911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Чувар места за наслов 1">
            <a:extLst>
              <a:ext uri="{FF2B5EF4-FFF2-40B4-BE49-F238E27FC236}">
                <a16:creationId xmlns:a16="http://schemas.microsoft.com/office/drawing/2014/main" id="{9B740274-D091-FA4B-B5C2-6475DBE68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r-Cyrl-RS"/>
              <a:t>Кликните и уредите наслов мастера</a:t>
            </a:r>
            <a:endParaRPr lang="en-US"/>
          </a:p>
        </p:txBody>
      </p:sp>
      <p:sp>
        <p:nvSpPr>
          <p:cNvPr id="3" name="Чувар места за текст 2">
            <a:extLst>
              <a:ext uri="{FF2B5EF4-FFF2-40B4-BE49-F238E27FC236}">
                <a16:creationId xmlns:a16="http://schemas.microsoft.com/office/drawing/2014/main" id="{36DDE7A1-1BEA-48A2-459F-22399C421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r-Cyrl-RS"/>
              <a:t>Кликните да бисте уредили стилове текста мастера</a:t>
            </a:r>
          </a:p>
          <a:p>
            <a:pPr lvl="1"/>
            <a:r>
              <a:rPr lang="sr-Cyrl-RS"/>
              <a:t>Други ниво</a:t>
            </a:r>
          </a:p>
          <a:p>
            <a:pPr lvl="2"/>
            <a:r>
              <a:rPr lang="sr-Cyrl-RS"/>
              <a:t>Трећи ниво</a:t>
            </a:r>
          </a:p>
          <a:p>
            <a:pPr lvl="3"/>
            <a:r>
              <a:rPr lang="sr-Cyrl-RS"/>
              <a:t>Четврти ниво</a:t>
            </a:r>
          </a:p>
          <a:p>
            <a:pPr lvl="4"/>
            <a:r>
              <a:rPr lang="sr-Cyrl-RS"/>
              <a:t>Пети ниво</a:t>
            </a:r>
            <a:endParaRPr lang="en-US"/>
          </a:p>
        </p:txBody>
      </p:sp>
      <p:sp>
        <p:nvSpPr>
          <p:cNvPr id="4" name="Чувар места за датум 3">
            <a:extLst>
              <a:ext uri="{FF2B5EF4-FFF2-40B4-BE49-F238E27FC236}">
                <a16:creationId xmlns:a16="http://schemas.microsoft.com/office/drawing/2014/main" id="{EC3C0E9E-5E0C-73DA-3D7C-E4735FC24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DC510-B37B-4332-9A72-9936C5ADBF99}" type="datetimeFigureOut">
              <a:rPr lang="en-US" smtClean="0"/>
              <a:t>12/26/2023</a:t>
            </a:fld>
            <a:endParaRPr lang="en-US"/>
          </a:p>
        </p:txBody>
      </p:sp>
      <p:sp>
        <p:nvSpPr>
          <p:cNvPr id="5" name="Чувар места за подножје 4">
            <a:extLst>
              <a:ext uri="{FF2B5EF4-FFF2-40B4-BE49-F238E27FC236}">
                <a16:creationId xmlns:a16="http://schemas.microsoft.com/office/drawing/2014/main" id="{47FA1B0B-C532-2352-A6F3-D64187B49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Чувар места за број слајда 5">
            <a:extLst>
              <a:ext uri="{FF2B5EF4-FFF2-40B4-BE49-F238E27FC236}">
                <a16:creationId xmlns:a16="http://schemas.microsoft.com/office/drawing/2014/main" id="{74B9D600-4864-070C-520C-BDA9F3976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A5A51-D6BB-4279-8627-E9934A168732}" type="slidenum">
              <a:rPr lang="en-US" smtClean="0"/>
              <a:t>‹#›</a:t>
            </a:fld>
            <a:endParaRPr lang="en-US"/>
          </a:p>
        </p:txBody>
      </p:sp>
    </p:spTree>
    <p:extLst>
      <p:ext uri="{BB962C8B-B14F-4D97-AF65-F5344CB8AC3E}">
        <p14:creationId xmlns:p14="http://schemas.microsoft.com/office/powerpoint/2010/main" val="393311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s://sh.wikipedia.org/wiki/Cirkumpolarna_zvije%C5%BE%C4%91a#/media/Datoteka:Zirkumpolar_ani.gi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ahaslides.com/sr/blog/15-innovative-teaching-methods/#AI" TargetMode="External"/><Relationship Id="rId2" Type="http://schemas.openxmlformats.org/officeDocument/2006/relationships/hyperlink" Target="https://onlinedegrees.sandiego.edu/artificial-intelligence-education/"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elementarium.cpn.rs/u-centru/panel-buducnost-rada-i-ai-buducnost-bez-rada/" TargetMode="External"/><Relationship Id="rId2" Type="http://schemas.openxmlformats.org/officeDocument/2006/relationships/hyperlink" Target="https://www.politika.rs/scc/clanak/588046/U-Brazilu-usvojen-zakon-koji-je-u-potpunosti-napisala-vestacka-inteligencija" TargetMode="External"/><Relationship Id="rId1" Type="http://schemas.openxmlformats.org/officeDocument/2006/relationships/slideLayout" Target="../slideLayouts/slideLayout2.xml"/><Relationship Id="rId4" Type="http://schemas.openxmlformats.org/officeDocument/2006/relationships/hyperlink" Target="https://www.midjourney.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watch?v=KWEg82eOvtY"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wikiwand.com/sr/%D0%91%D0%B5%D1%81%D0%BA%D0%BE%D0%BD%D0%B0%D1%87%D0%BD%D0%BE%D1%81%D1%82" TargetMode="External"/><Relationship Id="rId2" Type="http://schemas.openxmlformats.org/officeDocument/2006/relationships/hyperlink" Target="https://www.wikiwand.com/sr/%D0%9F%D0%B8%D1%81%D0%B0%D1%9B%D0%B0_%D0%BC%D0%B0%D1%88%D0%B8%D0%BD%D0%B0" TargetMode="External"/><Relationship Id="rId1" Type="http://schemas.openxmlformats.org/officeDocument/2006/relationships/slideLayout" Target="../slideLayouts/slideLayout2.xml"/><Relationship Id="rId4" Type="http://schemas.openxmlformats.org/officeDocument/2006/relationships/hyperlink" Target="https://www.wikiwand.com/sr/%D0%92%D0%B8%D0%BB%D0%B8%D1%98%D0%B0%D0%BC_%D0%A8%D0%B5%D0%BA%D1%81%D0%BF%D0%B8%D1%8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jhl5afLEKdo" TargetMode="External"/><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uld Robots Run the Classroom in the Future?">
            <a:extLst>
              <a:ext uri="{FF2B5EF4-FFF2-40B4-BE49-F238E27FC236}">
                <a16:creationId xmlns:a16="http://schemas.microsoft.com/office/drawing/2014/main" id="{AC8EB10F-11CE-450F-1D17-A0CFFB290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90575"/>
            <a:ext cx="4933054" cy="37961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rican Children In The School Under Tree Kenya East Africa Stock Photo -  Download Image Now - iStock">
            <a:extLst>
              <a:ext uri="{FF2B5EF4-FFF2-40B4-BE49-F238E27FC236}">
                <a16:creationId xmlns:a16="http://schemas.microsoft.com/office/drawing/2014/main" id="{ADBB28FC-7379-C20D-47EA-EE56C0F42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45" y="790575"/>
            <a:ext cx="3796139" cy="3796139"/>
          </a:xfrm>
          <a:prstGeom prst="rect">
            <a:avLst/>
          </a:prstGeom>
          <a:noFill/>
          <a:extLst>
            <a:ext uri="{909E8E84-426E-40DD-AFC4-6F175D3DCCD1}">
              <a14:hiddenFill xmlns:a14="http://schemas.microsoft.com/office/drawing/2010/main">
                <a:solidFill>
                  <a:srgbClr val="FFFFFF"/>
                </a:solidFill>
              </a14:hiddenFill>
            </a:ext>
          </a:extLst>
        </p:spPr>
      </p:pic>
      <p:sp>
        <p:nvSpPr>
          <p:cNvPr id="3" name="Оквир за текст 2">
            <a:extLst>
              <a:ext uri="{FF2B5EF4-FFF2-40B4-BE49-F238E27FC236}">
                <a16:creationId xmlns:a16="http://schemas.microsoft.com/office/drawing/2014/main" id="{3C9CE9C4-940C-C8F6-4EFF-F4E44136C8FC}"/>
              </a:ext>
            </a:extLst>
          </p:cNvPr>
          <p:cNvSpPr txBox="1"/>
          <p:nvPr/>
        </p:nvSpPr>
        <p:spPr>
          <a:xfrm>
            <a:off x="2487386" y="4786603"/>
            <a:ext cx="7440385" cy="1493935"/>
          </a:xfrm>
          <a:prstGeom prst="rect">
            <a:avLst/>
          </a:prstGeom>
          <a:noFill/>
        </p:spPr>
        <p:txBody>
          <a:bodyPr wrap="square">
            <a:spAutoFit/>
          </a:bodyPr>
          <a:lstStyle/>
          <a:p>
            <a:pPr marL="0" marR="0" algn="ctr">
              <a:lnSpc>
                <a:spcPct val="107000"/>
              </a:lnSpc>
              <a:spcBef>
                <a:spcPts val="0"/>
              </a:spcBef>
              <a:spcAft>
                <a:spcPts val="0"/>
              </a:spcAft>
              <a:tabLst>
                <a:tab pos="924560" algn="l"/>
              </a:tabLst>
            </a:pPr>
            <a:r>
              <a:rPr lang="sr-Cyrl-RS" sz="4400" b="1" kern="100" dirty="0">
                <a:effectLst/>
                <a:latin typeface="Times New Roman" panose="02020603050405020304" pitchFamily="18" charset="0"/>
                <a:ea typeface="Calibri" panose="020F0502020204030204" pitchFamily="34" charset="0"/>
                <a:cs typeface="Times New Roman" panose="02020603050405020304" pitchFamily="18" charset="0"/>
              </a:rPr>
              <a:t>Од табле до таблета</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sr-Cyrl-RS" sz="4400" dirty="0">
                <a:effectLst/>
                <a:latin typeface="Times New Roman" panose="02020603050405020304" pitchFamily="18" charset="0"/>
                <a:ea typeface="Calibri" panose="020F0502020204030204" pitchFamily="34" charset="0"/>
              </a:rPr>
              <a:t>Уторак, 26.12.2023.године </a:t>
            </a:r>
            <a:endParaRPr lang="en-US" sz="4400" b="1" i="0" dirty="0">
              <a:solidFill>
                <a:srgbClr val="444444"/>
              </a:solidFill>
              <a:effectLst/>
              <a:latin typeface="Cabin"/>
            </a:endParaRPr>
          </a:p>
        </p:txBody>
      </p:sp>
    </p:spTree>
    <p:extLst>
      <p:ext uri="{BB962C8B-B14F-4D97-AF65-F5344CB8AC3E}">
        <p14:creationId xmlns:p14="http://schemas.microsoft.com/office/powerpoint/2010/main" val="411667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545A96A8-371F-20F3-59F0-A22C6AFC12FB}"/>
              </a:ext>
            </a:extLst>
          </p:cNvPr>
          <p:cNvSpPr>
            <a:spLocks noGrp="1"/>
          </p:cNvSpPr>
          <p:nvPr>
            <p:ph type="title"/>
          </p:nvPr>
        </p:nvSpPr>
        <p:spPr/>
        <p:txBody>
          <a:bodyPr>
            <a:normAutofit/>
          </a:bodyPr>
          <a:lstStyle/>
          <a:p>
            <a:r>
              <a:rPr lang="en-US" dirty="0"/>
              <a:t>Onlinemictest.com</a:t>
            </a:r>
            <a:br>
              <a:rPr lang="en-US"/>
            </a:br>
            <a:r>
              <a:rPr lang="en-US"/>
              <a:t>onlinetonegenerator.com</a:t>
            </a:r>
          </a:p>
        </p:txBody>
      </p:sp>
    </p:spTree>
    <p:extLst>
      <p:ext uri="{BB962C8B-B14F-4D97-AF65-F5344CB8AC3E}">
        <p14:creationId xmlns:p14="http://schemas.microsoft.com/office/powerpoint/2010/main" val="396619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40470F12-D074-D7A9-FF7E-AC6345C551F6}"/>
              </a:ext>
            </a:extLst>
          </p:cNvPr>
          <p:cNvSpPr>
            <a:spLocks noGrp="1"/>
          </p:cNvSpPr>
          <p:nvPr>
            <p:ph type="title"/>
          </p:nvPr>
        </p:nvSpPr>
        <p:spPr>
          <a:xfrm>
            <a:off x="587829" y="365125"/>
            <a:ext cx="10765971" cy="2797953"/>
          </a:xfrm>
        </p:spPr>
        <p:txBody>
          <a:bodyPr>
            <a:normAutofit/>
          </a:bodyPr>
          <a:lstStyle/>
          <a:p>
            <a:r>
              <a:rPr lang="en-US" sz="3200" b="1" i="0" dirty="0" err="1">
                <a:solidFill>
                  <a:srgbClr val="5F6368"/>
                </a:solidFill>
                <a:effectLst/>
                <a:latin typeface="arial" panose="020B0604020202020204" pitchFamily="34" charset="0"/>
              </a:rPr>
              <a:t>Luksmetar</a:t>
            </a:r>
            <a:r>
              <a:rPr lang="en-US" sz="3200" b="0" i="0" dirty="0">
                <a:solidFill>
                  <a:srgbClr val="4D5156"/>
                </a:solidFill>
                <a:effectLst/>
                <a:latin typeface="arial" panose="020B0604020202020204" pitchFamily="34" charset="0"/>
              </a:rPr>
              <a:t>, </a:t>
            </a:r>
            <a:r>
              <a:rPr lang="en-US" sz="3200" b="0" i="0" dirty="0" err="1">
                <a:solidFill>
                  <a:srgbClr val="4D5156"/>
                </a:solidFill>
                <a:effectLst/>
                <a:latin typeface="arial" panose="020B0604020202020204" pitchFamily="34" charset="0"/>
              </a:rPr>
              <a:t>takođe</a:t>
            </a:r>
            <a:r>
              <a:rPr lang="en-US" sz="3200" b="0" i="0" dirty="0">
                <a:solidFill>
                  <a:srgbClr val="4D5156"/>
                </a:solidFill>
                <a:effectLst/>
                <a:latin typeface="arial" panose="020B0604020202020204" pitchFamily="34" charset="0"/>
              </a:rPr>
              <a:t> </a:t>
            </a:r>
            <a:r>
              <a:rPr lang="en-US" sz="3200" b="0" i="0" dirty="0" err="1">
                <a:solidFill>
                  <a:srgbClr val="4D5156"/>
                </a:solidFill>
                <a:effectLst/>
                <a:latin typeface="arial" panose="020B0604020202020204" pitchFamily="34" charset="0"/>
              </a:rPr>
              <a:t>poznat</a:t>
            </a:r>
            <a:r>
              <a:rPr lang="en-US" sz="3200" b="0" i="0" dirty="0">
                <a:solidFill>
                  <a:srgbClr val="4D5156"/>
                </a:solidFill>
                <a:effectLst/>
                <a:latin typeface="arial" panose="020B0604020202020204" pitchFamily="34" charset="0"/>
              </a:rPr>
              <a:t> </a:t>
            </a:r>
            <a:r>
              <a:rPr lang="en-US" sz="3200" b="0" i="0" dirty="0" err="1">
                <a:solidFill>
                  <a:srgbClr val="4D5156"/>
                </a:solidFill>
                <a:effectLst/>
                <a:latin typeface="arial" panose="020B0604020202020204" pitchFamily="34" charset="0"/>
              </a:rPr>
              <a:t>kao</a:t>
            </a:r>
            <a:r>
              <a:rPr lang="en-US" sz="3200" b="0" i="0" dirty="0">
                <a:solidFill>
                  <a:srgbClr val="4D5156"/>
                </a:solidFill>
                <a:effectLst/>
                <a:latin typeface="arial" panose="020B0604020202020204" pitchFamily="34" charset="0"/>
              </a:rPr>
              <a:t> </a:t>
            </a:r>
            <a:r>
              <a:rPr lang="en-US" sz="3200" b="0" i="0" dirty="0" err="1">
                <a:solidFill>
                  <a:srgbClr val="4D5156"/>
                </a:solidFill>
                <a:effectLst/>
                <a:latin typeface="arial" panose="020B0604020202020204" pitchFamily="34" charset="0"/>
              </a:rPr>
              <a:t>fotometar</a:t>
            </a:r>
            <a:r>
              <a:rPr lang="en-US" sz="3200" b="0" i="0" dirty="0">
                <a:solidFill>
                  <a:srgbClr val="4D5156"/>
                </a:solidFill>
                <a:effectLst/>
                <a:latin typeface="arial" panose="020B0604020202020204" pitchFamily="34" charset="0"/>
              </a:rPr>
              <a:t>, je </a:t>
            </a:r>
            <a:r>
              <a:rPr lang="en-US" sz="3200" b="0" i="0" dirty="0" err="1">
                <a:solidFill>
                  <a:srgbClr val="4D5156"/>
                </a:solidFill>
                <a:effectLst/>
                <a:latin typeface="arial" panose="020B0604020202020204" pitchFamily="34" charset="0"/>
              </a:rPr>
              <a:t>uređaj</a:t>
            </a:r>
            <a:r>
              <a:rPr lang="en-US" sz="3200" b="0" i="0" dirty="0">
                <a:solidFill>
                  <a:srgbClr val="4D5156"/>
                </a:solidFill>
                <a:effectLst/>
                <a:latin typeface="arial" panose="020B0604020202020204" pitchFamily="34" charset="0"/>
              </a:rPr>
              <a:t> koji se </a:t>
            </a:r>
            <a:r>
              <a:rPr lang="en-US" sz="3200" b="0" i="0" dirty="0" err="1">
                <a:solidFill>
                  <a:srgbClr val="4D5156"/>
                </a:solidFill>
                <a:effectLst/>
                <a:latin typeface="arial" panose="020B0604020202020204" pitchFamily="34" charset="0"/>
              </a:rPr>
              <a:t>koristi</a:t>
            </a:r>
            <a:r>
              <a:rPr lang="en-US" sz="3200" b="0" i="0" dirty="0">
                <a:solidFill>
                  <a:srgbClr val="4D5156"/>
                </a:solidFill>
                <a:effectLst/>
                <a:latin typeface="arial" panose="020B0604020202020204" pitchFamily="34" charset="0"/>
              </a:rPr>
              <a:t> za </a:t>
            </a:r>
            <a:r>
              <a:rPr lang="en-US" sz="3200" b="0" i="0" dirty="0" err="1">
                <a:solidFill>
                  <a:srgbClr val="4D5156"/>
                </a:solidFill>
                <a:effectLst/>
                <a:latin typeface="arial" panose="020B0604020202020204" pitchFamily="34" charset="0"/>
              </a:rPr>
              <a:t>merenje</a:t>
            </a:r>
            <a:r>
              <a:rPr lang="en-US" sz="3200" b="0" i="0" dirty="0">
                <a:solidFill>
                  <a:srgbClr val="4D5156"/>
                </a:solidFill>
                <a:effectLst/>
                <a:latin typeface="arial" panose="020B0604020202020204" pitchFamily="34" charset="0"/>
              </a:rPr>
              <a:t> </a:t>
            </a:r>
            <a:r>
              <a:rPr lang="en-US" sz="3200" b="0" i="0" dirty="0" err="1">
                <a:solidFill>
                  <a:srgbClr val="4D5156"/>
                </a:solidFill>
                <a:effectLst/>
                <a:latin typeface="arial" panose="020B0604020202020204" pitchFamily="34" charset="0"/>
              </a:rPr>
              <a:t>osvetljenja</a:t>
            </a:r>
            <a:r>
              <a:rPr lang="en-US" sz="3200" b="0" i="0" dirty="0">
                <a:solidFill>
                  <a:srgbClr val="4D5156"/>
                </a:solidFill>
                <a:effectLst/>
                <a:latin typeface="arial" panose="020B0604020202020204" pitchFamily="34" charset="0"/>
              </a:rPr>
              <a:t> u </a:t>
            </a:r>
            <a:r>
              <a:rPr lang="en-US" sz="3200" b="0" i="0" dirty="0" err="1">
                <a:solidFill>
                  <a:srgbClr val="4D5156"/>
                </a:solidFill>
                <a:effectLst/>
                <a:latin typeface="arial" panose="020B0604020202020204" pitchFamily="34" charset="0"/>
              </a:rPr>
              <a:t>okolini</a:t>
            </a:r>
            <a:r>
              <a:rPr lang="en-US" sz="3200" b="0" i="0" dirty="0">
                <a:solidFill>
                  <a:srgbClr val="4D5156"/>
                </a:solidFill>
                <a:effectLst/>
                <a:latin typeface="arial" panose="020B0604020202020204" pitchFamily="34" charset="0"/>
              </a:rPr>
              <a:t> </a:t>
            </a:r>
            <a:r>
              <a:rPr lang="sr-Latn-RS" sz="3200" dirty="0">
                <a:solidFill>
                  <a:srgbClr val="4D5156"/>
                </a:solidFill>
                <a:latin typeface="arial" panose="020B0604020202020204" pitchFamily="34" charset="0"/>
              </a:rPr>
              <a:t>-</a:t>
            </a:r>
            <a:r>
              <a:rPr lang="en-US" sz="3200" b="0" i="0" dirty="0">
                <a:solidFill>
                  <a:srgbClr val="4D5156"/>
                </a:solidFill>
                <a:effectLst/>
                <a:latin typeface="arial" panose="020B0604020202020204" pitchFamily="34" charset="0"/>
              </a:rPr>
              <a:t> </a:t>
            </a:r>
            <a:r>
              <a:rPr lang="en-US" sz="3200" b="0" i="0" dirty="0" err="1">
                <a:solidFill>
                  <a:srgbClr val="4D5156"/>
                </a:solidFill>
                <a:effectLst/>
                <a:latin typeface="arial" panose="020B0604020202020204" pitchFamily="34" charset="0"/>
              </a:rPr>
              <a:t>jedinica</a:t>
            </a:r>
            <a:r>
              <a:rPr lang="en-US" sz="3200" b="0" i="0" dirty="0">
                <a:solidFill>
                  <a:srgbClr val="4D5156"/>
                </a:solidFill>
                <a:effectLst/>
                <a:latin typeface="arial" panose="020B0604020202020204" pitchFamily="34" charset="0"/>
              </a:rPr>
              <a:t> </a:t>
            </a:r>
            <a:r>
              <a:rPr lang="en-US" sz="3200" b="0" i="0" dirty="0" err="1">
                <a:solidFill>
                  <a:srgbClr val="4D5156"/>
                </a:solidFill>
                <a:effectLst/>
                <a:latin typeface="arial" panose="020B0604020202020204" pitchFamily="34" charset="0"/>
              </a:rPr>
              <a:t>luks</a:t>
            </a:r>
            <a:r>
              <a:rPr lang="en-US" sz="3200" b="0" i="0" dirty="0">
                <a:solidFill>
                  <a:srgbClr val="4D5156"/>
                </a:solidFill>
                <a:effectLst/>
                <a:latin typeface="arial" panose="020B0604020202020204" pitchFamily="34" charset="0"/>
              </a:rPr>
              <a:t> (lx).</a:t>
            </a:r>
            <a:endParaRPr lang="en-US" sz="3200" dirty="0"/>
          </a:p>
        </p:txBody>
      </p:sp>
      <p:pic>
        <p:nvPicPr>
          <p:cNvPr id="3074" name="Picture 2" descr="Опрема за планинарење - Вишеће ЛЕД сијалице камп 1/3 три боје 69651">
            <a:extLst>
              <a:ext uri="{FF2B5EF4-FFF2-40B4-BE49-F238E27FC236}">
                <a16:creationId xmlns:a16="http://schemas.microsoft.com/office/drawing/2014/main" id="{066B8DE2-C288-7CA2-BA8D-789337BAED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4831" y="2381250"/>
            <a:ext cx="3462338" cy="346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2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1F57F873-1E7A-96E9-E91C-3E9148B540CF}"/>
              </a:ext>
            </a:extLst>
          </p:cNvPr>
          <p:cNvSpPr>
            <a:spLocks noGrp="1"/>
          </p:cNvSpPr>
          <p:nvPr>
            <p:ph type="title"/>
          </p:nvPr>
        </p:nvSpPr>
        <p:spPr>
          <a:xfrm>
            <a:off x="726233" y="1438146"/>
            <a:ext cx="10515600" cy="1325563"/>
          </a:xfrm>
        </p:spPr>
        <p:txBody>
          <a:bodyPr/>
          <a:lstStyle/>
          <a:p>
            <a:pPr algn="ctr"/>
            <a:r>
              <a:rPr lang="sr-Cyrl-RS" dirty="0"/>
              <a:t>Телефон и свакодневни живот</a:t>
            </a:r>
            <a:endParaRPr lang="en-US" dirty="0"/>
          </a:p>
        </p:txBody>
      </p:sp>
      <p:sp>
        <p:nvSpPr>
          <p:cNvPr id="3" name="Чувар места за садржај 2">
            <a:extLst>
              <a:ext uri="{FF2B5EF4-FFF2-40B4-BE49-F238E27FC236}">
                <a16:creationId xmlns:a16="http://schemas.microsoft.com/office/drawing/2014/main" id="{5B3A0351-34D5-78E1-6237-57C64E3FF6BB}"/>
              </a:ext>
            </a:extLst>
          </p:cNvPr>
          <p:cNvSpPr>
            <a:spLocks noGrp="1"/>
          </p:cNvSpPr>
          <p:nvPr>
            <p:ph idx="1"/>
          </p:nvPr>
        </p:nvSpPr>
        <p:spPr>
          <a:xfrm>
            <a:off x="838200" y="2763709"/>
            <a:ext cx="10515600" cy="721632"/>
          </a:xfrm>
        </p:spPr>
        <p:txBody>
          <a:bodyPr/>
          <a:lstStyle/>
          <a:p>
            <a:pPr algn="ctr"/>
            <a:r>
              <a:rPr lang="sr-Cyrl-RS" dirty="0"/>
              <a:t>Андрија, Немања, Виктор и Андреј</a:t>
            </a:r>
            <a:endParaRPr lang="en-US" dirty="0"/>
          </a:p>
        </p:txBody>
      </p:sp>
    </p:spTree>
    <p:extLst>
      <p:ext uri="{BB962C8B-B14F-4D97-AF65-F5344CB8AC3E}">
        <p14:creationId xmlns:p14="http://schemas.microsoft.com/office/powerpoint/2010/main" val="409792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4"/>
          <p:cNvSpPr txBox="1">
            <a:spLocks noGrp="1"/>
          </p:cNvSpPr>
          <p:nvPr>
            <p:ph type="body" idx="1"/>
          </p:nvPr>
        </p:nvSpPr>
        <p:spPr>
          <a:xfrm>
            <a:off x="9417267" y="2520351"/>
            <a:ext cx="2166000" cy="1294000"/>
          </a:xfrm>
          <a:prstGeom prst="rect">
            <a:avLst/>
          </a:prstGeom>
        </p:spPr>
        <p:txBody>
          <a:bodyPr spcFirstLastPara="1" vert="horz" wrap="square" lIns="121900" tIns="121900" rIns="121900" bIns="121900" rtlCol="0" anchor="t" anchorCtr="0">
            <a:normAutofit fontScale="70000" lnSpcReduction="20000"/>
          </a:bodyPr>
          <a:lstStyle/>
          <a:p>
            <a:pPr marL="0" indent="0" algn="ctr">
              <a:lnSpc>
                <a:spcPct val="100000"/>
              </a:lnSpc>
              <a:buNone/>
            </a:pPr>
            <a:r>
              <a:rPr lang="sr" b="1">
                <a:latin typeface="Spectral"/>
                <a:ea typeface="Spectral"/>
                <a:cs typeface="Spectral"/>
                <a:sym typeface="Spectral"/>
              </a:rPr>
              <a:t>Dashlane</a:t>
            </a:r>
            <a:r>
              <a:rPr lang="sr">
                <a:latin typeface="Spectral"/>
                <a:ea typeface="Spectral"/>
                <a:cs typeface="Spectral"/>
                <a:sym typeface="Spectral"/>
              </a:rPr>
              <a:t>- čuva lozinke i ostale važne lične podatke.</a:t>
            </a:r>
            <a:endParaRPr>
              <a:latin typeface="Spectral"/>
              <a:ea typeface="Spectral"/>
              <a:cs typeface="Spectral"/>
              <a:sym typeface="Spectral"/>
            </a:endParaRPr>
          </a:p>
        </p:txBody>
      </p:sp>
      <p:sp>
        <p:nvSpPr>
          <p:cNvPr id="142" name="Google Shape;142;p14"/>
          <p:cNvSpPr txBox="1"/>
          <p:nvPr/>
        </p:nvSpPr>
        <p:spPr>
          <a:xfrm>
            <a:off x="1852567" y="1250667"/>
            <a:ext cx="3454000" cy="19200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Dualingo</a:t>
            </a:r>
            <a:r>
              <a:rPr lang="sr" sz="1733">
                <a:solidFill>
                  <a:schemeClr val="lt1"/>
                </a:solidFill>
                <a:latin typeface="Spectral"/>
                <a:ea typeface="Spectral"/>
                <a:cs typeface="Spectral"/>
                <a:sym typeface="Spectral"/>
              </a:rPr>
              <a:t>-aplikacije za lakše  učenje jezika putem igara i vežbi.</a:t>
            </a:r>
            <a:endParaRPr sz="1733">
              <a:solidFill>
                <a:schemeClr val="lt1"/>
              </a:solidFill>
              <a:latin typeface="Spectral"/>
              <a:ea typeface="Spectral"/>
              <a:cs typeface="Spectral"/>
              <a:sym typeface="Spectral"/>
            </a:endParaRPr>
          </a:p>
        </p:txBody>
      </p:sp>
      <p:sp>
        <p:nvSpPr>
          <p:cNvPr id="143" name="Google Shape;143;p14"/>
          <p:cNvSpPr txBox="1"/>
          <p:nvPr/>
        </p:nvSpPr>
        <p:spPr>
          <a:xfrm>
            <a:off x="894733" y="3664267"/>
            <a:ext cx="3454000" cy="14300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Sleep Cycle</a:t>
            </a:r>
            <a:r>
              <a:rPr lang="sr" sz="1733">
                <a:solidFill>
                  <a:schemeClr val="lt1"/>
                </a:solidFill>
                <a:latin typeface="Spectral"/>
                <a:ea typeface="Spectral"/>
                <a:cs typeface="Spectral"/>
                <a:sym typeface="Spectral"/>
              </a:rPr>
              <a:t>-praćenje, analiza, provera i plan za dobar san.</a:t>
            </a:r>
            <a:endParaRPr sz="1733">
              <a:solidFill>
                <a:schemeClr val="lt1"/>
              </a:solidFill>
              <a:latin typeface="Spectral"/>
              <a:ea typeface="Spectral"/>
              <a:cs typeface="Spectral"/>
              <a:sym typeface="Spectral"/>
            </a:endParaRPr>
          </a:p>
        </p:txBody>
      </p:sp>
      <p:sp>
        <p:nvSpPr>
          <p:cNvPr id="144" name="Google Shape;144;p14"/>
          <p:cNvSpPr txBox="1"/>
          <p:nvPr/>
        </p:nvSpPr>
        <p:spPr>
          <a:xfrm>
            <a:off x="4425633" y="2265467"/>
            <a:ext cx="2620000" cy="1464000"/>
          </a:xfrm>
          <a:prstGeom prst="rect">
            <a:avLst/>
          </a:prstGeom>
          <a:noFill/>
          <a:ln>
            <a:noFill/>
          </a:ln>
        </p:spPr>
        <p:txBody>
          <a:bodyPr spcFirstLastPara="1" wrap="square" lIns="121900" tIns="121900" rIns="121900" bIns="121900" anchor="t" anchorCtr="0">
            <a:noAutofit/>
          </a:bodyPr>
          <a:lstStyle/>
          <a:p>
            <a:endParaRPr sz="1733">
              <a:solidFill>
                <a:schemeClr val="lt1"/>
              </a:solidFill>
              <a:latin typeface="Lato"/>
              <a:ea typeface="Lato"/>
              <a:cs typeface="Lato"/>
              <a:sym typeface="Lato"/>
            </a:endParaRPr>
          </a:p>
        </p:txBody>
      </p:sp>
      <p:sp>
        <p:nvSpPr>
          <p:cNvPr id="145" name="Google Shape;145;p14"/>
          <p:cNvSpPr txBox="1"/>
          <p:nvPr/>
        </p:nvSpPr>
        <p:spPr>
          <a:xfrm>
            <a:off x="4628833" y="2468667"/>
            <a:ext cx="2620000" cy="1464000"/>
          </a:xfrm>
          <a:prstGeom prst="rect">
            <a:avLst/>
          </a:prstGeom>
          <a:noFill/>
          <a:ln>
            <a:noFill/>
          </a:ln>
        </p:spPr>
        <p:txBody>
          <a:bodyPr spcFirstLastPara="1" wrap="square" lIns="121900" tIns="121900" rIns="121900" bIns="121900" anchor="t" anchorCtr="0">
            <a:noAutofit/>
          </a:bodyPr>
          <a:lstStyle/>
          <a:p>
            <a:endParaRPr sz="1733">
              <a:solidFill>
                <a:schemeClr val="lt1"/>
              </a:solidFill>
              <a:latin typeface="Lato"/>
              <a:ea typeface="Lato"/>
              <a:cs typeface="Lato"/>
              <a:sym typeface="Lato"/>
            </a:endParaRPr>
          </a:p>
        </p:txBody>
      </p:sp>
      <p:sp>
        <p:nvSpPr>
          <p:cNvPr id="146" name="Google Shape;146;p14"/>
          <p:cNvSpPr txBox="1"/>
          <p:nvPr/>
        </p:nvSpPr>
        <p:spPr>
          <a:xfrm>
            <a:off x="5311500" y="1357933"/>
            <a:ext cx="5133200" cy="9632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Pacer</a:t>
            </a:r>
            <a:r>
              <a:rPr lang="sr" sz="1733">
                <a:solidFill>
                  <a:schemeClr val="lt1"/>
                </a:solidFill>
                <a:latin typeface="Spectral"/>
                <a:ea typeface="Spectral"/>
                <a:cs typeface="Spectral"/>
                <a:sym typeface="Spectral"/>
              </a:rPr>
              <a:t>-aplikacija za praćenje koraka i fizičke aktivnosti koja pomaže u održavanju zdravog načina života.</a:t>
            </a:r>
            <a:endParaRPr sz="2400">
              <a:solidFill>
                <a:schemeClr val="lt1"/>
              </a:solidFill>
              <a:latin typeface="Spectral"/>
              <a:ea typeface="Spectral"/>
              <a:cs typeface="Spectral"/>
              <a:sym typeface="Spectral"/>
            </a:endParaRPr>
          </a:p>
          <a:p>
            <a:endParaRPr sz="1733">
              <a:solidFill>
                <a:schemeClr val="lt1"/>
              </a:solidFill>
              <a:latin typeface="Lato"/>
              <a:ea typeface="Lato"/>
              <a:cs typeface="Lato"/>
              <a:sym typeface="Lato"/>
            </a:endParaRPr>
          </a:p>
        </p:txBody>
      </p:sp>
      <p:pic>
        <p:nvPicPr>
          <p:cNvPr id="147" name="Google Shape;147;p14"/>
          <p:cNvPicPr preferRelativeResize="0"/>
          <p:nvPr/>
        </p:nvPicPr>
        <p:blipFill>
          <a:blip r:embed="rId3">
            <a:alphaModFix/>
          </a:blip>
          <a:stretch>
            <a:fillRect/>
          </a:stretch>
        </p:blipFill>
        <p:spPr>
          <a:xfrm>
            <a:off x="2794531" y="1922264"/>
            <a:ext cx="1386867" cy="1386867"/>
          </a:xfrm>
          <a:prstGeom prst="rect">
            <a:avLst/>
          </a:prstGeom>
          <a:noFill/>
          <a:ln>
            <a:noFill/>
          </a:ln>
        </p:spPr>
      </p:pic>
      <p:pic>
        <p:nvPicPr>
          <p:cNvPr id="148" name="Google Shape;148;p14"/>
          <p:cNvPicPr preferRelativeResize="0"/>
          <p:nvPr/>
        </p:nvPicPr>
        <p:blipFill>
          <a:blip r:embed="rId4">
            <a:alphaModFix/>
          </a:blip>
          <a:stretch>
            <a:fillRect/>
          </a:stretch>
        </p:blipFill>
        <p:spPr>
          <a:xfrm>
            <a:off x="1581867" y="4571252"/>
            <a:ext cx="1767333" cy="1225349"/>
          </a:xfrm>
          <a:prstGeom prst="rect">
            <a:avLst/>
          </a:prstGeom>
          <a:noFill/>
          <a:ln>
            <a:noFill/>
          </a:ln>
        </p:spPr>
      </p:pic>
      <p:pic>
        <p:nvPicPr>
          <p:cNvPr id="149" name="Google Shape;149;p14"/>
          <p:cNvPicPr preferRelativeResize="0"/>
          <p:nvPr/>
        </p:nvPicPr>
        <p:blipFill>
          <a:blip r:embed="rId5">
            <a:alphaModFix/>
          </a:blip>
          <a:stretch>
            <a:fillRect/>
          </a:stretch>
        </p:blipFill>
        <p:spPr>
          <a:xfrm>
            <a:off x="9671167" y="3664267"/>
            <a:ext cx="2080533" cy="1560400"/>
          </a:xfrm>
          <a:prstGeom prst="rect">
            <a:avLst/>
          </a:prstGeom>
          <a:noFill/>
          <a:ln>
            <a:noFill/>
          </a:ln>
        </p:spPr>
      </p:pic>
      <p:sp>
        <p:nvSpPr>
          <p:cNvPr id="150" name="Google Shape;150;p14"/>
          <p:cNvSpPr txBox="1"/>
          <p:nvPr/>
        </p:nvSpPr>
        <p:spPr>
          <a:xfrm>
            <a:off x="5453000" y="4919667"/>
            <a:ext cx="2473600" cy="12416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Prezi</a:t>
            </a:r>
            <a:r>
              <a:rPr lang="sr" sz="1733">
                <a:solidFill>
                  <a:schemeClr val="lt1"/>
                </a:solidFill>
                <a:latin typeface="Spectral"/>
                <a:ea typeface="Spectral"/>
                <a:cs typeface="Spectral"/>
                <a:sym typeface="Spectral"/>
              </a:rPr>
              <a:t>-aplikacija uz pomoć koje možemo praviti prezentacije. </a:t>
            </a:r>
            <a:endParaRPr sz="1733">
              <a:solidFill>
                <a:schemeClr val="lt1"/>
              </a:solidFill>
              <a:latin typeface="Spectral"/>
              <a:ea typeface="Spectral"/>
              <a:cs typeface="Spectral"/>
              <a:sym typeface="Spectral"/>
            </a:endParaRPr>
          </a:p>
        </p:txBody>
      </p:sp>
      <p:pic>
        <p:nvPicPr>
          <p:cNvPr id="151" name="Google Shape;151;p14"/>
          <p:cNvPicPr preferRelativeResize="0"/>
          <p:nvPr/>
        </p:nvPicPr>
        <p:blipFill>
          <a:blip r:embed="rId6">
            <a:alphaModFix/>
          </a:blip>
          <a:stretch>
            <a:fillRect/>
          </a:stretch>
        </p:blipFill>
        <p:spPr>
          <a:xfrm>
            <a:off x="7418001" y="4656801"/>
            <a:ext cx="1767332" cy="1767332"/>
          </a:xfrm>
          <a:prstGeom prst="rect">
            <a:avLst/>
          </a:prstGeom>
          <a:noFill/>
          <a:ln>
            <a:noFill/>
          </a:ln>
        </p:spPr>
      </p:pic>
      <p:pic>
        <p:nvPicPr>
          <p:cNvPr id="152" name="Google Shape;152;p14"/>
          <p:cNvPicPr preferRelativeResize="0"/>
          <p:nvPr/>
        </p:nvPicPr>
        <p:blipFill>
          <a:blip r:embed="rId7">
            <a:alphaModFix/>
          </a:blip>
          <a:stretch>
            <a:fillRect/>
          </a:stretch>
        </p:blipFill>
        <p:spPr>
          <a:xfrm>
            <a:off x="6672300" y="2520367"/>
            <a:ext cx="1496867" cy="14968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5"/>
          <p:cNvSpPr txBox="1">
            <a:spLocks noGrp="1"/>
          </p:cNvSpPr>
          <p:nvPr>
            <p:ph type="body" idx="1"/>
          </p:nvPr>
        </p:nvSpPr>
        <p:spPr>
          <a:xfrm>
            <a:off x="2202333" y="617600"/>
            <a:ext cx="3286400" cy="1181600"/>
          </a:xfrm>
          <a:prstGeom prst="rect">
            <a:avLst/>
          </a:prstGeom>
        </p:spPr>
        <p:txBody>
          <a:bodyPr spcFirstLastPara="1" vert="horz" wrap="square" lIns="121900" tIns="121900" rIns="121900" bIns="121900" rtlCol="0" anchor="t" anchorCtr="0">
            <a:normAutofit fontScale="25000" lnSpcReduction="20000"/>
          </a:bodyPr>
          <a:lstStyle/>
          <a:p>
            <a:pPr marL="0" indent="0">
              <a:buNone/>
            </a:pPr>
            <a:r>
              <a:rPr lang="sr" sz="6933" b="1">
                <a:latin typeface="Spectral"/>
                <a:ea typeface="Spectral"/>
                <a:cs typeface="Spectral"/>
                <a:sym typeface="Spectral"/>
              </a:rPr>
              <a:t>PhotoMath</a:t>
            </a:r>
            <a:r>
              <a:rPr lang="sr" sz="6933">
                <a:latin typeface="Spectral"/>
                <a:ea typeface="Spectral"/>
                <a:cs typeface="Spectral"/>
                <a:sym typeface="Spectral"/>
              </a:rPr>
              <a:t>–aplikacija koja rešava matematičke zadatke za vrlo kratak vremenski period.</a:t>
            </a:r>
            <a:endParaRPr sz="6933">
              <a:latin typeface="Spectral"/>
              <a:ea typeface="Spectral"/>
              <a:cs typeface="Spectral"/>
              <a:sym typeface="Spectral"/>
            </a:endParaRPr>
          </a:p>
          <a:p>
            <a:pPr marL="0" indent="0">
              <a:spcBef>
                <a:spcPts val="1600"/>
              </a:spcBef>
              <a:spcAft>
                <a:spcPts val="1600"/>
              </a:spcAft>
              <a:buNone/>
            </a:pPr>
            <a:endParaRPr/>
          </a:p>
        </p:txBody>
      </p:sp>
      <p:sp>
        <p:nvSpPr>
          <p:cNvPr id="159" name="Google Shape;159;p15"/>
          <p:cNvSpPr txBox="1"/>
          <p:nvPr/>
        </p:nvSpPr>
        <p:spPr>
          <a:xfrm>
            <a:off x="4537800" y="2906733"/>
            <a:ext cx="3116400" cy="1446800"/>
          </a:xfrm>
          <a:prstGeom prst="rect">
            <a:avLst/>
          </a:prstGeom>
          <a:noFill/>
          <a:ln>
            <a:noFill/>
          </a:ln>
        </p:spPr>
        <p:txBody>
          <a:bodyPr spcFirstLastPara="1" wrap="square" lIns="121900" tIns="121900" rIns="121900" bIns="121900" anchor="t" anchorCtr="0">
            <a:noAutofit/>
          </a:bodyPr>
          <a:lstStyle/>
          <a:p>
            <a:r>
              <a:rPr lang="sr" sz="1733" b="1" dirty="0">
                <a:solidFill>
                  <a:schemeClr val="lt1"/>
                </a:solidFill>
                <a:latin typeface="Spectral"/>
                <a:ea typeface="Spectral"/>
                <a:cs typeface="Spectral"/>
                <a:sym typeface="Spectral"/>
              </a:rPr>
              <a:t>1 SecondEveryday</a:t>
            </a:r>
            <a:r>
              <a:rPr lang="sr" sz="1733" dirty="0">
                <a:solidFill>
                  <a:schemeClr val="lt1"/>
                </a:solidFill>
                <a:latin typeface="Spectral"/>
                <a:ea typeface="Spectral"/>
                <a:cs typeface="Spectral"/>
                <a:sym typeface="Spectral"/>
              </a:rPr>
              <a:t>- snimanje jedne sekunde svakodnevnog života za kreiranje videozapisa.</a:t>
            </a:r>
            <a:endParaRPr sz="1733" dirty="0">
              <a:solidFill>
                <a:schemeClr val="lt1"/>
              </a:solidFill>
              <a:latin typeface="Spectral"/>
              <a:ea typeface="Spectral"/>
              <a:cs typeface="Spectral"/>
              <a:sym typeface="Spectral"/>
            </a:endParaRPr>
          </a:p>
        </p:txBody>
      </p:sp>
      <p:sp>
        <p:nvSpPr>
          <p:cNvPr id="160" name="Google Shape;160;p15"/>
          <p:cNvSpPr txBox="1"/>
          <p:nvPr/>
        </p:nvSpPr>
        <p:spPr>
          <a:xfrm>
            <a:off x="273901" y="3177533"/>
            <a:ext cx="2345200" cy="10788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Journey</a:t>
            </a:r>
            <a:r>
              <a:rPr lang="sr" sz="1733">
                <a:solidFill>
                  <a:schemeClr val="lt1"/>
                </a:solidFill>
                <a:latin typeface="Spectral"/>
                <a:ea typeface="Spectral"/>
                <a:cs typeface="Spectral"/>
                <a:sym typeface="Spectral"/>
              </a:rPr>
              <a:t>-digitalni dnevnik s opcijama praćenja raspoloženja i ciljeva.</a:t>
            </a:r>
            <a:endParaRPr sz="1733">
              <a:solidFill>
                <a:schemeClr val="lt1"/>
              </a:solidFill>
              <a:latin typeface="Spectral"/>
              <a:ea typeface="Spectral"/>
              <a:cs typeface="Spectral"/>
              <a:sym typeface="Spectral"/>
            </a:endParaRPr>
          </a:p>
        </p:txBody>
      </p:sp>
      <p:sp>
        <p:nvSpPr>
          <p:cNvPr id="161" name="Google Shape;161;p15"/>
          <p:cNvSpPr txBox="1"/>
          <p:nvPr/>
        </p:nvSpPr>
        <p:spPr>
          <a:xfrm>
            <a:off x="8152133" y="4114833"/>
            <a:ext cx="2874400" cy="11816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Mealime</a:t>
            </a:r>
            <a:r>
              <a:rPr lang="sr" sz="1733">
                <a:solidFill>
                  <a:schemeClr val="lt1"/>
                </a:solidFill>
                <a:latin typeface="Spectral"/>
                <a:ea typeface="Spectral"/>
                <a:cs typeface="Spectral"/>
                <a:sym typeface="Spectral"/>
              </a:rPr>
              <a:t>-Planiranje obroka i recepti prilagođeni vama i vašim željama.</a:t>
            </a:r>
            <a:endParaRPr sz="1733">
              <a:solidFill>
                <a:schemeClr val="lt1"/>
              </a:solidFill>
              <a:latin typeface="Spectral"/>
              <a:ea typeface="Spectral"/>
              <a:cs typeface="Spectral"/>
              <a:sym typeface="Spectral"/>
            </a:endParaRPr>
          </a:p>
        </p:txBody>
      </p:sp>
      <p:sp>
        <p:nvSpPr>
          <p:cNvPr id="162" name="Google Shape;162;p15"/>
          <p:cNvSpPr txBox="1"/>
          <p:nvPr/>
        </p:nvSpPr>
        <p:spPr>
          <a:xfrm>
            <a:off x="7131100" y="985833"/>
            <a:ext cx="4340800" cy="16952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Home Workout</a:t>
            </a:r>
            <a:r>
              <a:rPr lang="sr" sz="1733">
                <a:solidFill>
                  <a:schemeClr val="lt1"/>
                </a:solidFill>
                <a:latin typeface="Spectral"/>
                <a:ea typeface="Spectral"/>
                <a:cs typeface="Spectral"/>
                <a:sym typeface="Spectral"/>
              </a:rPr>
              <a:t>–odlična aplikacija za one koji žele da poboljšaju izgled svog tela. Aplikacija može da vas podseća na trening, postavlja ciljeve i prilagođava težinu vežbi.</a:t>
            </a:r>
            <a:endParaRPr sz="1733">
              <a:solidFill>
                <a:schemeClr val="lt1"/>
              </a:solidFill>
              <a:latin typeface="Spectral"/>
              <a:ea typeface="Spectral"/>
              <a:cs typeface="Spectral"/>
              <a:sym typeface="Spectral"/>
            </a:endParaRPr>
          </a:p>
          <a:p>
            <a:endParaRPr sz="1733">
              <a:solidFill>
                <a:schemeClr val="lt1"/>
              </a:solidFill>
              <a:latin typeface="Lato"/>
              <a:ea typeface="Lato"/>
              <a:cs typeface="Lato"/>
              <a:sym typeface="Lato"/>
            </a:endParaRPr>
          </a:p>
          <a:p>
            <a:endParaRPr sz="1733">
              <a:solidFill>
                <a:schemeClr val="lt1"/>
              </a:solidFill>
              <a:latin typeface="Lato"/>
              <a:ea typeface="Lato"/>
              <a:cs typeface="Lato"/>
              <a:sym typeface="Lato"/>
            </a:endParaRPr>
          </a:p>
        </p:txBody>
      </p:sp>
      <p:pic>
        <p:nvPicPr>
          <p:cNvPr id="163" name="Google Shape;163;p15"/>
          <p:cNvPicPr preferRelativeResize="0"/>
          <p:nvPr/>
        </p:nvPicPr>
        <p:blipFill>
          <a:blip r:embed="rId3">
            <a:alphaModFix/>
          </a:blip>
          <a:stretch>
            <a:fillRect/>
          </a:stretch>
        </p:blipFill>
        <p:spPr>
          <a:xfrm>
            <a:off x="2918567" y="1760533"/>
            <a:ext cx="1288600" cy="1288600"/>
          </a:xfrm>
          <a:prstGeom prst="rect">
            <a:avLst/>
          </a:prstGeom>
          <a:noFill/>
          <a:ln>
            <a:noFill/>
          </a:ln>
        </p:spPr>
      </p:pic>
      <p:pic>
        <p:nvPicPr>
          <p:cNvPr id="164" name="Google Shape;164;p15"/>
          <p:cNvPicPr preferRelativeResize="0"/>
          <p:nvPr/>
        </p:nvPicPr>
        <p:blipFill>
          <a:blip r:embed="rId4">
            <a:alphaModFix/>
          </a:blip>
          <a:stretch>
            <a:fillRect/>
          </a:stretch>
        </p:blipFill>
        <p:spPr>
          <a:xfrm>
            <a:off x="8597333" y="2535133"/>
            <a:ext cx="1288600" cy="1288600"/>
          </a:xfrm>
          <a:prstGeom prst="rect">
            <a:avLst/>
          </a:prstGeom>
          <a:noFill/>
          <a:ln>
            <a:noFill/>
          </a:ln>
        </p:spPr>
      </p:pic>
      <p:pic>
        <p:nvPicPr>
          <p:cNvPr id="165" name="Google Shape;165;p15"/>
          <p:cNvPicPr preferRelativeResize="0"/>
          <p:nvPr/>
        </p:nvPicPr>
        <p:blipFill>
          <a:blip r:embed="rId5">
            <a:alphaModFix/>
          </a:blip>
          <a:stretch>
            <a:fillRect/>
          </a:stretch>
        </p:blipFill>
        <p:spPr>
          <a:xfrm>
            <a:off x="597033" y="4774067"/>
            <a:ext cx="1288600" cy="1288600"/>
          </a:xfrm>
          <a:prstGeom prst="rect">
            <a:avLst/>
          </a:prstGeom>
          <a:noFill/>
          <a:ln>
            <a:noFill/>
          </a:ln>
        </p:spPr>
      </p:pic>
      <p:pic>
        <p:nvPicPr>
          <p:cNvPr id="166" name="Google Shape;166;p15"/>
          <p:cNvPicPr preferRelativeResize="0"/>
          <p:nvPr/>
        </p:nvPicPr>
        <p:blipFill>
          <a:blip r:embed="rId6">
            <a:alphaModFix/>
          </a:blip>
          <a:stretch>
            <a:fillRect/>
          </a:stretch>
        </p:blipFill>
        <p:spPr>
          <a:xfrm>
            <a:off x="4994803" y="4353533"/>
            <a:ext cx="1545565" cy="1545600"/>
          </a:xfrm>
          <a:prstGeom prst="rect">
            <a:avLst/>
          </a:prstGeom>
          <a:noFill/>
          <a:ln>
            <a:noFill/>
          </a:ln>
        </p:spPr>
      </p:pic>
      <p:pic>
        <p:nvPicPr>
          <p:cNvPr id="167" name="Google Shape;167;p15"/>
          <p:cNvPicPr preferRelativeResize="0"/>
          <p:nvPr/>
        </p:nvPicPr>
        <p:blipFill>
          <a:blip r:embed="rId7">
            <a:alphaModFix/>
          </a:blip>
          <a:stretch>
            <a:fillRect/>
          </a:stretch>
        </p:blipFill>
        <p:spPr>
          <a:xfrm>
            <a:off x="8726434" y="5133767"/>
            <a:ext cx="1378533" cy="13785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16"/>
          <p:cNvSpPr txBox="1">
            <a:spLocks noGrp="1"/>
          </p:cNvSpPr>
          <p:nvPr>
            <p:ph type="body" idx="1"/>
          </p:nvPr>
        </p:nvSpPr>
        <p:spPr>
          <a:xfrm>
            <a:off x="2747467" y="430400"/>
            <a:ext cx="4863200" cy="2036800"/>
          </a:xfrm>
          <a:prstGeom prst="rect">
            <a:avLst/>
          </a:prstGeom>
        </p:spPr>
        <p:txBody>
          <a:bodyPr spcFirstLastPara="1" vert="horz" wrap="square" lIns="121900" tIns="121900" rIns="121900" bIns="121900" rtlCol="0" anchor="t" anchorCtr="0">
            <a:noAutofit/>
          </a:bodyPr>
          <a:lstStyle/>
          <a:p>
            <a:pPr marL="0" indent="0">
              <a:spcAft>
                <a:spcPts val="1600"/>
              </a:spcAft>
              <a:buSzPts val="852"/>
              <a:buNone/>
            </a:pPr>
            <a:r>
              <a:rPr lang="sr" b="1">
                <a:latin typeface="Spectral"/>
                <a:ea typeface="Spectral"/>
                <a:cs typeface="Spectral"/>
                <a:sym typeface="Spectral"/>
              </a:rPr>
              <a:t>Blinkist</a:t>
            </a:r>
            <a:r>
              <a:rPr lang="sr">
                <a:latin typeface="Spectral"/>
                <a:ea typeface="Spectral"/>
                <a:cs typeface="Spectral"/>
                <a:sym typeface="Spectral"/>
              </a:rPr>
              <a:t>-</a:t>
            </a:r>
            <a:r>
              <a:rPr lang="sr">
                <a:solidFill>
                  <a:srgbClr val="D1D5DB"/>
                </a:solidFill>
                <a:latin typeface="Spectral"/>
                <a:ea typeface="Spectral"/>
                <a:cs typeface="Spectral"/>
                <a:sym typeface="Spectral"/>
              </a:rPr>
              <a:t>Blinkist je aplikacija koja nudi sažete verzije popularnih knjiga, nazvane "Blinkovi", kako biste brzo dobili ključne informacije iz različitih žanrova.</a:t>
            </a:r>
            <a:endParaRPr>
              <a:latin typeface="Spectral"/>
              <a:ea typeface="Spectral"/>
              <a:cs typeface="Spectral"/>
              <a:sym typeface="Spectral"/>
            </a:endParaRPr>
          </a:p>
        </p:txBody>
      </p:sp>
      <p:sp>
        <p:nvSpPr>
          <p:cNvPr id="174" name="Google Shape;174;p16"/>
          <p:cNvSpPr txBox="1"/>
          <p:nvPr/>
        </p:nvSpPr>
        <p:spPr>
          <a:xfrm>
            <a:off x="7696200" y="4739833"/>
            <a:ext cx="2414400" cy="1327200"/>
          </a:xfrm>
          <a:prstGeom prst="rect">
            <a:avLst/>
          </a:prstGeom>
          <a:noFill/>
          <a:ln>
            <a:noFill/>
          </a:ln>
        </p:spPr>
        <p:txBody>
          <a:bodyPr spcFirstLastPara="1" wrap="square" lIns="121900" tIns="121900" rIns="121900" bIns="121900" anchor="t" anchorCtr="0">
            <a:noAutofit/>
          </a:bodyPr>
          <a:lstStyle/>
          <a:p>
            <a:endParaRPr sz="1733">
              <a:solidFill>
                <a:schemeClr val="lt1"/>
              </a:solidFill>
              <a:latin typeface="Spectral"/>
              <a:ea typeface="Spectral"/>
              <a:cs typeface="Spectral"/>
              <a:sym typeface="Spectral"/>
            </a:endParaRPr>
          </a:p>
        </p:txBody>
      </p:sp>
      <p:sp>
        <p:nvSpPr>
          <p:cNvPr id="175" name="Google Shape;175;p16"/>
          <p:cNvSpPr txBox="1"/>
          <p:nvPr/>
        </p:nvSpPr>
        <p:spPr>
          <a:xfrm>
            <a:off x="8585067" y="1651967"/>
            <a:ext cx="2338800" cy="2540400"/>
          </a:xfrm>
          <a:prstGeom prst="rect">
            <a:avLst/>
          </a:prstGeom>
          <a:noFill/>
          <a:ln>
            <a:noFill/>
          </a:ln>
        </p:spPr>
        <p:txBody>
          <a:bodyPr spcFirstLastPara="1" wrap="square" lIns="121900" tIns="121900" rIns="121900" bIns="121900" anchor="t" anchorCtr="0">
            <a:noAutofit/>
          </a:bodyPr>
          <a:lstStyle/>
          <a:p>
            <a:r>
              <a:rPr lang="sr" sz="1600" b="1">
                <a:solidFill>
                  <a:schemeClr val="lt1"/>
                </a:solidFill>
                <a:latin typeface="Spectral"/>
                <a:ea typeface="Spectral"/>
                <a:cs typeface="Spectral"/>
                <a:sym typeface="Spectral"/>
              </a:rPr>
              <a:t>MyNoise-</a:t>
            </a:r>
            <a:r>
              <a:rPr lang="sr" sz="1600" b="1">
                <a:solidFill>
                  <a:srgbClr val="D1D5DB"/>
                </a:solidFill>
                <a:latin typeface="Spectral"/>
                <a:ea typeface="Spectral"/>
                <a:cs typeface="Spectral"/>
                <a:sym typeface="Spectral"/>
              </a:rPr>
              <a:t>a</a:t>
            </a:r>
            <a:r>
              <a:rPr lang="sr" sz="1600">
                <a:solidFill>
                  <a:srgbClr val="D1D5DB"/>
                </a:solidFill>
                <a:latin typeface="Spectral"/>
                <a:ea typeface="Spectral"/>
                <a:cs typeface="Spectral"/>
                <a:sym typeface="Spectral"/>
              </a:rPr>
              <a:t>plikacija koja vam omogućava prilagodbu zvukova okoline prema vašim preferencijama. Korisna za opuštanje, koncentraciju ili blokiranje neželjenih zvukova.</a:t>
            </a:r>
            <a:endParaRPr sz="1733">
              <a:solidFill>
                <a:schemeClr val="lt1"/>
              </a:solidFill>
              <a:latin typeface="Spectral"/>
              <a:ea typeface="Spectral"/>
              <a:cs typeface="Spectral"/>
              <a:sym typeface="Spectral"/>
            </a:endParaRPr>
          </a:p>
        </p:txBody>
      </p:sp>
      <p:sp>
        <p:nvSpPr>
          <p:cNvPr id="176" name="Google Shape;176;p16"/>
          <p:cNvSpPr txBox="1"/>
          <p:nvPr/>
        </p:nvSpPr>
        <p:spPr>
          <a:xfrm>
            <a:off x="375933" y="2788367"/>
            <a:ext cx="3253600" cy="14040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Mint-</a:t>
            </a:r>
            <a:r>
              <a:rPr lang="sr" sz="1600">
                <a:solidFill>
                  <a:schemeClr val="lt1"/>
                </a:solidFill>
                <a:latin typeface="Spectral"/>
                <a:ea typeface="Spectral"/>
                <a:cs typeface="Spectral"/>
                <a:sym typeface="Spectral"/>
              </a:rPr>
              <a:t>aplikacija za praćenje ličnih finansija koja omogućava praćenje troškova, planiranje proračuna i praćenje finansijskih ciljeva.</a:t>
            </a:r>
            <a:endParaRPr sz="1733">
              <a:solidFill>
                <a:schemeClr val="lt1"/>
              </a:solidFill>
              <a:latin typeface="Spectral"/>
              <a:ea typeface="Spectral"/>
              <a:cs typeface="Spectral"/>
              <a:sym typeface="Spectral"/>
            </a:endParaRPr>
          </a:p>
        </p:txBody>
      </p:sp>
      <p:sp>
        <p:nvSpPr>
          <p:cNvPr id="177" name="Google Shape;177;p16"/>
          <p:cNvSpPr txBox="1"/>
          <p:nvPr/>
        </p:nvSpPr>
        <p:spPr>
          <a:xfrm>
            <a:off x="4393933" y="3737667"/>
            <a:ext cx="2414400" cy="12188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Todoist-</a:t>
            </a:r>
            <a:r>
              <a:rPr lang="sr" sz="1733">
                <a:solidFill>
                  <a:schemeClr val="lt1"/>
                </a:solidFill>
                <a:latin typeface="Spectral"/>
                <a:ea typeface="Spectral"/>
                <a:cs typeface="Spectral"/>
                <a:sym typeface="Spectral"/>
              </a:rPr>
              <a:t>Ova aplikacija pruža jednostavan način praćenja i upravljanja zadacima.</a:t>
            </a:r>
            <a:endParaRPr sz="1733" b="1">
              <a:solidFill>
                <a:schemeClr val="lt1"/>
              </a:solidFill>
              <a:latin typeface="Spectral"/>
              <a:ea typeface="Spectral"/>
              <a:cs typeface="Spectral"/>
              <a:sym typeface="Spectral"/>
            </a:endParaRPr>
          </a:p>
        </p:txBody>
      </p:sp>
      <p:pic>
        <p:nvPicPr>
          <p:cNvPr id="178" name="Google Shape;178;p16"/>
          <p:cNvPicPr preferRelativeResize="0"/>
          <p:nvPr/>
        </p:nvPicPr>
        <p:blipFill>
          <a:blip r:embed="rId3">
            <a:alphaModFix/>
          </a:blip>
          <a:stretch>
            <a:fillRect/>
          </a:stretch>
        </p:blipFill>
        <p:spPr>
          <a:xfrm>
            <a:off x="1173667" y="4288100"/>
            <a:ext cx="1562400" cy="1562400"/>
          </a:xfrm>
          <a:prstGeom prst="rect">
            <a:avLst/>
          </a:prstGeom>
          <a:noFill/>
          <a:ln>
            <a:noFill/>
          </a:ln>
        </p:spPr>
      </p:pic>
      <p:pic>
        <p:nvPicPr>
          <p:cNvPr id="179" name="Google Shape;179;p16"/>
          <p:cNvPicPr preferRelativeResize="0"/>
          <p:nvPr/>
        </p:nvPicPr>
        <p:blipFill>
          <a:blip r:embed="rId4">
            <a:alphaModFix/>
          </a:blip>
          <a:stretch>
            <a:fillRect/>
          </a:stretch>
        </p:blipFill>
        <p:spPr>
          <a:xfrm>
            <a:off x="4222700" y="1551099"/>
            <a:ext cx="2110067" cy="2110067"/>
          </a:xfrm>
          <a:prstGeom prst="rect">
            <a:avLst/>
          </a:prstGeom>
          <a:noFill/>
          <a:ln>
            <a:noFill/>
          </a:ln>
        </p:spPr>
      </p:pic>
      <p:pic>
        <p:nvPicPr>
          <p:cNvPr id="180" name="Google Shape;180;p16"/>
          <p:cNvPicPr preferRelativeResize="0"/>
          <p:nvPr/>
        </p:nvPicPr>
        <p:blipFill>
          <a:blip r:embed="rId5">
            <a:alphaModFix/>
          </a:blip>
          <a:stretch>
            <a:fillRect/>
          </a:stretch>
        </p:blipFill>
        <p:spPr>
          <a:xfrm>
            <a:off x="8718067" y="4423034"/>
            <a:ext cx="1903567" cy="1903567"/>
          </a:xfrm>
          <a:prstGeom prst="rect">
            <a:avLst/>
          </a:prstGeom>
          <a:noFill/>
          <a:ln>
            <a:noFill/>
          </a:ln>
        </p:spPr>
      </p:pic>
      <p:pic>
        <p:nvPicPr>
          <p:cNvPr id="181" name="Google Shape;181;p16"/>
          <p:cNvPicPr preferRelativeResize="0"/>
          <p:nvPr/>
        </p:nvPicPr>
        <p:blipFill>
          <a:blip r:embed="rId6">
            <a:alphaModFix/>
          </a:blip>
          <a:stretch>
            <a:fillRect/>
          </a:stretch>
        </p:blipFill>
        <p:spPr>
          <a:xfrm>
            <a:off x="4937533" y="5092900"/>
            <a:ext cx="1327200" cy="132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17"/>
          <p:cNvSpPr txBox="1">
            <a:spLocks noGrp="1"/>
          </p:cNvSpPr>
          <p:nvPr>
            <p:ph type="body" idx="1"/>
          </p:nvPr>
        </p:nvSpPr>
        <p:spPr>
          <a:xfrm>
            <a:off x="2355033" y="643167"/>
            <a:ext cx="2558400" cy="1656400"/>
          </a:xfrm>
          <a:prstGeom prst="rect">
            <a:avLst/>
          </a:prstGeom>
        </p:spPr>
        <p:txBody>
          <a:bodyPr spcFirstLastPara="1" vert="horz" wrap="square" lIns="121900" tIns="121900" rIns="121900" bIns="121900" rtlCol="0" anchor="t" anchorCtr="0">
            <a:normAutofit fontScale="77500" lnSpcReduction="20000"/>
          </a:bodyPr>
          <a:lstStyle/>
          <a:p>
            <a:pPr marL="0" indent="0">
              <a:lnSpc>
                <a:spcPct val="100000"/>
              </a:lnSpc>
              <a:buNone/>
            </a:pPr>
            <a:r>
              <a:rPr lang="sr" b="1" dirty="0">
                <a:latin typeface="Spectral"/>
                <a:ea typeface="Spectral"/>
                <a:cs typeface="Spectral"/>
                <a:sym typeface="Spectral"/>
              </a:rPr>
              <a:t>Dark Sky</a:t>
            </a:r>
            <a:r>
              <a:rPr lang="sr" dirty="0">
                <a:latin typeface="Spectral"/>
                <a:ea typeface="Spectral"/>
                <a:cs typeface="Spectral"/>
                <a:sym typeface="Spectral"/>
              </a:rPr>
              <a:t>-precizna aplikacija za prognozu vremena koja nudi minutnu prognozu. </a:t>
            </a:r>
            <a:endParaRPr dirty="0">
              <a:latin typeface="Spectral"/>
              <a:ea typeface="Spectral"/>
              <a:cs typeface="Spectral"/>
              <a:sym typeface="Spectral"/>
            </a:endParaRPr>
          </a:p>
        </p:txBody>
      </p:sp>
      <p:sp>
        <p:nvSpPr>
          <p:cNvPr id="188" name="Google Shape;188;p17"/>
          <p:cNvSpPr txBox="1"/>
          <p:nvPr/>
        </p:nvSpPr>
        <p:spPr>
          <a:xfrm>
            <a:off x="7567800" y="3552633"/>
            <a:ext cx="4486400" cy="13824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FlashScore</a:t>
            </a:r>
            <a:r>
              <a:rPr lang="sr" sz="1733">
                <a:solidFill>
                  <a:schemeClr val="lt1"/>
                </a:solidFill>
                <a:latin typeface="Spectral"/>
                <a:ea typeface="Spectral"/>
                <a:cs typeface="Spectral"/>
                <a:sym typeface="Spectral"/>
              </a:rPr>
              <a:t>-aplikacija za sve one koji žele da prate uživo rezultate, stanje na tabelama liga. Aplikacija takođe nudi i kvote za skoro sve događaje, kao i live chat preko kog možete da razmenjujete mišljenja tokom sportskih događaja.</a:t>
            </a:r>
            <a:endParaRPr sz="1733">
              <a:solidFill>
                <a:schemeClr val="lt1"/>
              </a:solidFill>
              <a:latin typeface="Spectral"/>
              <a:ea typeface="Spectral"/>
              <a:cs typeface="Spectral"/>
              <a:sym typeface="Spectral"/>
            </a:endParaRPr>
          </a:p>
          <a:p>
            <a:endParaRPr sz="1733">
              <a:solidFill>
                <a:schemeClr val="lt1"/>
              </a:solidFill>
              <a:latin typeface="Lato"/>
              <a:ea typeface="Lato"/>
              <a:cs typeface="Lato"/>
              <a:sym typeface="Lato"/>
            </a:endParaRPr>
          </a:p>
        </p:txBody>
      </p:sp>
      <p:sp>
        <p:nvSpPr>
          <p:cNvPr id="189" name="Google Shape;189;p17"/>
          <p:cNvSpPr txBox="1"/>
          <p:nvPr/>
        </p:nvSpPr>
        <p:spPr>
          <a:xfrm>
            <a:off x="4843600" y="2842584"/>
            <a:ext cx="2504800" cy="1172800"/>
          </a:xfrm>
          <a:prstGeom prst="rect">
            <a:avLst/>
          </a:prstGeom>
          <a:noFill/>
          <a:ln>
            <a:noFill/>
          </a:ln>
        </p:spPr>
        <p:txBody>
          <a:bodyPr spcFirstLastPara="1" wrap="square" lIns="121900" tIns="121900" rIns="121900" bIns="121900" anchor="t" anchorCtr="0">
            <a:noAutofit/>
          </a:bodyPr>
          <a:lstStyle/>
          <a:p>
            <a:r>
              <a:rPr lang="sr" sz="1733" b="1" dirty="0">
                <a:solidFill>
                  <a:schemeClr val="lt1"/>
                </a:solidFill>
                <a:latin typeface="Spectral"/>
                <a:ea typeface="Spectral"/>
                <a:cs typeface="Spectral"/>
                <a:sym typeface="Spectral"/>
              </a:rPr>
              <a:t>Dumpster</a:t>
            </a:r>
            <a:r>
              <a:rPr lang="sr" sz="1733" dirty="0">
                <a:solidFill>
                  <a:schemeClr val="lt1"/>
                </a:solidFill>
                <a:latin typeface="Spectral"/>
                <a:ea typeface="Spectral"/>
                <a:cs typeface="Spectral"/>
                <a:sym typeface="Spectral"/>
              </a:rPr>
              <a:t>–aplikacija koja vraća izbrisane slike ili videe.</a:t>
            </a:r>
            <a:endParaRPr sz="1733" dirty="0">
              <a:solidFill>
                <a:schemeClr val="lt1"/>
              </a:solidFill>
              <a:latin typeface="Spectral"/>
              <a:ea typeface="Spectral"/>
              <a:cs typeface="Spectral"/>
              <a:sym typeface="Spectral"/>
            </a:endParaRPr>
          </a:p>
        </p:txBody>
      </p:sp>
      <p:sp>
        <p:nvSpPr>
          <p:cNvPr id="190" name="Google Shape;190;p17"/>
          <p:cNvSpPr txBox="1"/>
          <p:nvPr/>
        </p:nvSpPr>
        <p:spPr>
          <a:xfrm>
            <a:off x="427033" y="2552400"/>
            <a:ext cx="4126800" cy="12072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Pocket-</a:t>
            </a:r>
            <a:r>
              <a:rPr lang="sr" sz="1733">
                <a:solidFill>
                  <a:schemeClr val="lt1"/>
                </a:solidFill>
                <a:latin typeface="Spectral"/>
                <a:ea typeface="Spectral"/>
                <a:cs typeface="Spectral"/>
                <a:sym typeface="Spectral"/>
              </a:rPr>
              <a:t>ova aplikacija omogućava vam spremanje članaka, videozapisa i web stranica za čitanje ili gledanje kasnije, čak i kad ste offline.</a:t>
            </a:r>
            <a:endParaRPr sz="1733">
              <a:solidFill>
                <a:schemeClr val="lt1"/>
              </a:solidFill>
              <a:latin typeface="Spectral"/>
              <a:ea typeface="Spectral"/>
              <a:cs typeface="Spectral"/>
              <a:sym typeface="Spectral"/>
            </a:endParaRPr>
          </a:p>
        </p:txBody>
      </p:sp>
      <p:sp>
        <p:nvSpPr>
          <p:cNvPr id="191" name="Google Shape;191;p17"/>
          <p:cNvSpPr txBox="1"/>
          <p:nvPr/>
        </p:nvSpPr>
        <p:spPr>
          <a:xfrm>
            <a:off x="6386267" y="722467"/>
            <a:ext cx="5137200" cy="1245250"/>
          </a:xfrm>
          <a:prstGeom prst="rect">
            <a:avLst/>
          </a:prstGeom>
          <a:noFill/>
          <a:ln>
            <a:noFill/>
          </a:ln>
        </p:spPr>
        <p:txBody>
          <a:bodyPr spcFirstLastPara="1" wrap="square" lIns="121900" tIns="121900" rIns="121900" bIns="121900" anchor="t" anchorCtr="0">
            <a:noAutofit/>
          </a:bodyPr>
          <a:lstStyle/>
          <a:p>
            <a:pPr marL="609585" indent="-304792">
              <a:lnSpc>
                <a:spcPct val="115000"/>
              </a:lnSpc>
              <a:spcBef>
                <a:spcPts val="2000"/>
              </a:spcBef>
              <a:buClr>
                <a:schemeClr val="lt1"/>
              </a:buClr>
              <a:buSzPts val="1300"/>
            </a:pPr>
            <a:r>
              <a:rPr lang="sr" sz="1733" b="1" dirty="0">
                <a:solidFill>
                  <a:schemeClr val="lt1"/>
                </a:solidFill>
                <a:latin typeface="Spectral"/>
                <a:ea typeface="Spectral"/>
                <a:cs typeface="Spectral"/>
                <a:sym typeface="Spectral"/>
              </a:rPr>
              <a:t>Calm</a:t>
            </a:r>
            <a:r>
              <a:rPr lang="sr" sz="1733" dirty="0">
                <a:solidFill>
                  <a:schemeClr val="lt1"/>
                </a:solidFill>
                <a:latin typeface="Spectral"/>
                <a:ea typeface="Spectral"/>
                <a:cs typeface="Spectral"/>
                <a:sym typeface="Spectral"/>
              </a:rPr>
              <a:t>-aplikacija za meditaciju, opuštanje i bolji san. Pruža vežbe disanja, zvučne efekte prirode i vodiče za meditaciju.</a:t>
            </a:r>
            <a:endParaRPr sz="1733" dirty="0">
              <a:solidFill>
                <a:schemeClr val="lt1"/>
              </a:solidFill>
              <a:latin typeface="Spectral"/>
              <a:ea typeface="Spectral"/>
              <a:cs typeface="Spectral"/>
              <a:sym typeface="Spectral"/>
            </a:endParaRPr>
          </a:p>
          <a:p>
            <a:pPr marL="609585">
              <a:lnSpc>
                <a:spcPct val="115000"/>
              </a:lnSpc>
              <a:spcBef>
                <a:spcPts val="2000"/>
              </a:spcBef>
            </a:pPr>
            <a:endParaRPr sz="1600" dirty="0">
              <a:solidFill>
                <a:srgbClr val="D1D5DB"/>
              </a:solidFill>
              <a:highlight>
                <a:srgbClr val="343541"/>
              </a:highlight>
              <a:latin typeface="Roboto"/>
              <a:ea typeface="Roboto"/>
              <a:cs typeface="Roboto"/>
              <a:sym typeface="Roboto"/>
            </a:endParaRPr>
          </a:p>
          <a:p>
            <a:pPr>
              <a:spcBef>
                <a:spcPts val="2000"/>
              </a:spcBef>
            </a:pPr>
            <a:endParaRPr sz="1733" dirty="0">
              <a:solidFill>
                <a:schemeClr val="lt1"/>
              </a:solidFill>
              <a:latin typeface="Lato"/>
              <a:ea typeface="Lato"/>
              <a:cs typeface="Lato"/>
              <a:sym typeface="Lato"/>
            </a:endParaRPr>
          </a:p>
        </p:txBody>
      </p:sp>
      <p:pic>
        <p:nvPicPr>
          <p:cNvPr id="192" name="Google Shape;192;p17"/>
          <p:cNvPicPr preferRelativeResize="0"/>
          <p:nvPr/>
        </p:nvPicPr>
        <p:blipFill>
          <a:blip r:embed="rId3">
            <a:alphaModFix/>
          </a:blip>
          <a:stretch>
            <a:fillRect/>
          </a:stretch>
        </p:blipFill>
        <p:spPr>
          <a:xfrm>
            <a:off x="4823867" y="527667"/>
            <a:ext cx="1562400" cy="1562400"/>
          </a:xfrm>
          <a:prstGeom prst="rect">
            <a:avLst/>
          </a:prstGeom>
          <a:noFill/>
          <a:ln>
            <a:noFill/>
          </a:ln>
        </p:spPr>
      </p:pic>
      <p:pic>
        <p:nvPicPr>
          <p:cNvPr id="193" name="Google Shape;193;p17"/>
          <p:cNvPicPr preferRelativeResize="0"/>
          <p:nvPr/>
        </p:nvPicPr>
        <p:blipFill>
          <a:blip r:embed="rId4">
            <a:alphaModFix/>
          </a:blip>
          <a:stretch>
            <a:fillRect/>
          </a:stretch>
        </p:blipFill>
        <p:spPr>
          <a:xfrm>
            <a:off x="583600" y="3828067"/>
            <a:ext cx="3240589" cy="1618000"/>
          </a:xfrm>
          <a:prstGeom prst="rect">
            <a:avLst/>
          </a:prstGeom>
          <a:noFill/>
          <a:ln>
            <a:noFill/>
          </a:ln>
        </p:spPr>
      </p:pic>
      <p:sp>
        <p:nvSpPr>
          <p:cNvPr id="194" name="Google Shape;194;p17"/>
          <p:cNvSpPr txBox="1"/>
          <p:nvPr/>
        </p:nvSpPr>
        <p:spPr>
          <a:xfrm>
            <a:off x="9883933" y="5809900"/>
            <a:ext cx="1562400" cy="512857"/>
          </a:xfrm>
          <a:prstGeom prst="rect">
            <a:avLst/>
          </a:prstGeom>
          <a:noFill/>
          <a:ln>
            <a:noFill/>
          </a:ln>
        </p:spPr>
        <p:txBody>
          <a:bodyPr spcFirstLastPara="1" wrap="square" lIns="121900" tIns="121900" rIns="121900" bIns="121900" anchor="t" anchorCtr="0">
            <a:spAutoFit/>
          </a:bodyPr>
          <a:lstStyle/>
          <a:p>
            <a:endParaRPr sz="1733">
              <a:solidFill>
                <a:schemeClr val="lt1"/>
              </a:solidFill>
              <a:latin typeface="Lato"/>
              <a:ea typeface="Lato"/>
              <a:cs typeface="Lato"/>
              <a:sym typeface="Lato"/>
            </a:endParaRPr>
          </a:p>
        </p:txBody>
      </p:sp>
      <p:pic>
        <p:nvPicPr>
          <p:cNvPr id="195" name="Google Shape;195;p17"/>
          <p:cNvPicPr preferRelativeResize="0"/>
          <p:nvPr/>
        </p:nvPicPr>
        <p:blipFill>
          <a:blip r:embed="rId5">
            <a:alphaModFix/>
          </a:blip>
          <a:stretch>
            <a:fillRect/>
          </a:stretch>
        </p:blipFill>
        <p:spPr>
          <a:xfrm>
            <a:off x="8059964" y="1800367"/>
            <a:ext cx="2417813" cy="1207200"/>
          </a:xfrm>
          <a:prstGeom prst="rect">
            <a:avLst/>
          </a:prstGeom>
          <a:noFill/>
          <a:ln>
            <a:noFill/>
          </a:ln>
        </p:spPr>
      </p:pic>
      <p:pic>
        <p:nvPicPr>
          <p:cNvPr id="196" name="Google Shape;196;p17"/>
          <p:cNvPicPr preferRelativeResize="0"/>
          <p:nvPr/>
        </p:nvPicPr>
        <p:blipFill>
          <a:blip r:embed="rId6">
            <a:alphaModFix/>
          </a:blip>
          <a:stretch>
            <a:fillRect/>
          </a:stretch>
        </p:blipFill>
        <p:spPr>
          <a:xfrm>
            <a:off x="5072534" y="3881934"/>
            <a:ext cx="1382233" cy="1382233"/>
          </a:xfrm>
          <a:prstGeom prst="rect">
            <a:avLst/>
          </a:prstGeom>
          <a:noFill/>
          <a:ln>
            <a:noFill/>
          </a:ln>
        </p:spPr>
      </p:pic>
      <p:pic>
        <p:nvPicPr>
          <p:cNvPr id="197" name="Google Shape;197;p17"/>
          <p:cNvPicPr preferRelativeResize="0"/>
          <p:nvPr/>
        </p:nvPicPr>
        <p:blipFill>
          <a:blip r:embed="rId7">
            <a:alphaModFix/>
          </a:blip>
          <a:stretch>
            <a:fillRect/>
          </a:stretch>
        </p:blipFill>
        <p:spPr>
          <a:xfrm>
            <a:off x="9094767" y="5206134"/>
            <a:ext cx="1172799" cy="1172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3312900" y="-339767"/>
            <a:ext cx="3663200" cy="1218800"/>
          </a:xfrm>
          <a:prstGeom prst="rect">
            <a:avLst/>
          </a:prstGeom>
        </p:spPr>
        <p:txBody>
          <a:bodyPr spcFirstLastPara="1" vert="horz" wrap="square" lIns="121900" tIns="121900" rIns="121900" bIns="121900" rtlCol="0" anchor="t" anchorCtr="0">
            <a:normAutofit/>
          </a:bodyPr>
          <a:lstStyle/>
          <a:p>
            <a:endParaRPr/>
          </a:p>
        </p:txBody>
      </p:sp>
      <p:sp>
        <p:nvSpPr>
          <p:cNvPr id="203" name="Google Shape;203;p18"/>
          <p:cNvSpPr txBox="1">
            <a:spLocks noGrp="1"/>
          </p:cNvSpPr>
          <p:nvPr>
            <p:ph type="body" idx="1"/>
          </p:nvPr>
        </p:nvSpPr>
        <p:spPr>
          <a:xfrm>
            <a:off x="7328000" y="326367"/>
            <a:ext cx="4000800" cy="1771600"/>
          </a:xfrm>
          <a:prstGeom prst="rect">
            <a:avLst/>
          </a:prstGeom>
        </p:spPr>
        <p:txBody>
          <a:bodyPr spcFirstLastPara="1" vert="horz" wrap="square" lIns="121900" tIns="121900" rIns="121900" bIns="121900" rtlCol="0" anchor="t" anchorCtr="0">
            <a:normAutofit fontScale="85000" lnSpcReduction="10000"/>
          </a:bodyPr>
          <a:lstStyle/>
          <a:p>
            <a:pPr marL="0" indent="0">
              <a:spcAft>
                <a:spcPts val="1600"/>
              </a:spcAft>
              <a:buNone/>
            </a:pPr>
            <a:r>
              <a:rPr lang="sr" b="1">
                <a:latin typeface="Spectral"/>
                <a:ea typeface="Spectral"/>
                <a:cs typeface="Spectral"/>
                <a:sym typeface="Spectral"/>
              </a:rPr>
              <a:t>Notion-</a:t>
            </a:r>
            <a:r>
              <a:rPr lang="sr">
                <a:latin typeface="Spectral"/>
                <a:ea typeface="Spectral"/>
                <a:cs typeface="Spectral"/>
                <a:sym typeface="Spectral"/>
              </a:rPr>
              <a:t>svestrana aplikacija za bilješke, organizaciju projekata, stvaranje baza podataka i još mnogo toga.</a:t>
            </a:r>
            <a:endParaRPr sz="1867">
              <a:latin typeface="Spectral"/>
              <a:ea typeface="Spectral"/>
              <a:cs typeface="Spectral"/>
              <a:sym typeface="Spectral"/>
            </a:endParaRPr>
          </a:p>
        </p:txBody>
      </p:sp>
      <p:sp>
        <p:nvSpPr>
          <p:cNvPr id="204" name="Google Shape;204;p18"/>
          <p:cNvSpPr txBox="1"/>
          <p:nvPr/>
        </p:nvSpPr>
        <p:spPr>
          <a:xfrm>
            <a:off x="3311600" y="556767"/>
            <a:ext cx="3134400" cy="1541200"/>
          </a:xfrm>
          <a:prstGeom prst="rect">
            <a:avLst/>
          </a:prstGeom>
          <a:noFill/>
          <a:ln>
            <a:noFill/>
          </a:ln>
        </p:spPr>
        <p:txBody>
          <a:bodyPr spcFirstLastPara="1" wrap="square" lIns="121900" tIns="121900" rIns="121900" bIns="121900" anchor="t" anchorCtr="0">
            <a:noAutofit/>
          </a:bodyPr>
          <a:lstStyle/>
          <a:p>
            <a:r>
              <a:rPr lang="sr" sz="1733" b="1" dirty="0">
                <a:solidFill>
                  <a:schemeClr val="lt1"/>
                </a:solidFill>
                <a:latin typeface="Spectral"/>
                <a:ea typeface="Spectral"/>
                <a:cs typeface="Spectral"/>
                <a:sym typeface="Spectral"/>
              </a:rPr>
              <a:t>Serist-</a:t>
            </a:r>
            <a:r>
              <a:rPr lang="sr" sz="1733" dirty="0">
                <a:solidFill>
                  <a:schemeClr val="lt1"/>
                </a:solidFill>
                <a:latin typeface="Spectral"/>
                <a:ea typeface="Spectral"/>
                <a:cs typeface="Spectral"/>
                <a:sym typeface="Spectral"/>
              </a:rPr>
              <a:t>organizator serija koji vam pomaže pratiti epizode, oznake i obavijesti o novim izdanjima serija koje pratite.</a:t>
            </a:r>
            <a:endParaRPr sz="2400" dirty="0">
              <a:solidFill>
                <a:schemeClr val="lt1"/>
              </a:solidFill>
              <a:latin typeface="Spectral"/>
              <a:ea typeface="Spectral"/>
              <a:cs typeface="Spectral"/>
              <a:sym typeface="Spectral"/>
            </a:endParaRPr>
          </a:p>
        </p:txBody>
      </p:sp>
      <p:sp>
        <p:nvSpPr>
          <p:cNvPr id="205" name="Google Shape;205;p18"/>
          <p:cNvSpPr txBox="1"/>
          <p:nvPr/>
        </p:nvSpPr>
        <p:spPr>
          <a:xfrm>
            <a:off x="3564333" y="3716200"/>
            <a:ext cx="1846000" cy="23492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Grammarly</a:t>
            </a:r>
            <a:r>
              <a:rPr lang="sr" sz="1733">
                <a:solidFill>
                  <a:schemeClr val="lt1"/>
                </a:solidFill>
                <a:latin typeface="Spectral"/>
                <a:ea typeface="Spectral"/>
                <a:cs typeface="Spectral"/>
                <a:sym typeface="Spectral"/>
              </a:rPr>
              <a:t>-alat za proveru gramatike i pravopisa koji se integrira u preglednike i uređivače teksta.</a:t>
            </a:r>
            <a:endParaRPr sz="2400">
              <a:solidFill>
                <a:schemeClr val="lt1"/>
              </a:solidFill>
              <a:latin typeface="Spectral"/>
              <a:ea typeface="Spectral"/>
              <a:cs typeface="Spectral"/>
              <a:sym typeface="Spectral"/>
            </a:endParaRPr>
          </a:p>
        </p:txBody>
      </p:sp>
      <p:sp>
        <p:nvSpPr>
          <p:cNvPr id="206" name="Google Shape;206;p18"/>
          <p:cNvSpPr txBox="1"/>
          <p:nvPr/>
        </p:nvSpPr>
        <p:spPr>
          <a:xfrm>
            <a:off x="3235533" y="6515600"/>
            <a:ext cx="1497200" cy="342400"/>
          </a:xfrm>
          <a:prstGeom prst="rect">
            <a:avLst/>
          </a:prstGeom>
          <a:noFill/>
          <a:ln>
            <a:noFill/>
          </a:ln>
        </p:spPr>
        <p:txBody>
          <a:bodyPr spcFirstLastPara="1" wrap="square" lIns="121900" tIns="121900" rIns="121900" bIns="121900" anchor="t" anchorCtr="0">
            <a:noAutofit/>
          </a:bodyPr>
          <a:lstStyle/>
          <a:p>
            <a:pPr>
              <a:lnSpc>
                <a:spcPct val="175000"/>
              </a:lnSpc>
            </a:pPr>
            <a:endParaRPr sz="2400">
              <a:solidFill>
                <a:srgbClr val="FFFFFF"/>
              </a:solidFill>
              <a:latin typeface="Spectral"/>
              <a:ea typeface="Spectral"/>
              <a:cs typeface="Spectral"/>
              <a:sym typeface="Spectral"/>
            </a:endParaRPr>
          </a:p>
          <a:p>
            <a:endParaRPr sz="1733">
              <a:solidFill>
                <a:schemeClr val="lt1"/>
              </a:solidFill>
              <a:latin typeface="Lato"/>
              <a:ea typeface="Lato"/>
              <a:cs typeface="Lato"/>
              <a:sym typeface="Lato"/>
            </a:endParaRPr>
          </a:p>
        </p:txBody>
      </p:sp>
      <p:sp>
        <p:nvSpPr>
          <p:cNvPr id="207" name="Google Shape;207;p18"/>
          <p:cNvSpPr txBox="1"/>
          <p:nvPr/>
        </p:nvSpPr>
        <p:spPr>
          <a:xfrm>
            <a:off x="511767" y="2243567"/>
            <a:ext cx="2936800" cy="16012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Deliveries</a:t>
            </a:r>
            <a:r>
              <a:rPr lang="sr" sz="1733">
                <a:solidFill>
                  <a:schemeClr val="lt1"/>
                </a:solidFill>
                <a:latin typeface="Spectral"/>
                <a:ea typeface="Spectral"/>
                <a:cs typeface="Spectral"/>
                <a:sym typeface="Spectral"/>
              </a:rPr>
              <a:t>-aplikacija za praćenje dostave koja pruža informacije o statusu i lokaciji vaših paketa iz različitih usluga dostave.</a:t>
            </a:r>
            <a:endParaRPr sz="2400">
              <a:solidFill>
                <a:schemeClr val="lt1"/>
              </a:solidFill>
              <a:latin typeface="Spectral"/>
              <a:ea typeface="Spectral"/>
              <a:cs typeface="Spectral"/>
              <a:sym typeface="Spectral"/>
            </a:endParaRPr>
          </a:p>
        </p:txBody>
      </p:sp>
      <p:pic>
        <p:nvPicPr>
          <p:cNvPr id="208" name="Google Shape;208;p18"/>
          <p:cNvPicPr preferRelativeResize="0"/>
          <p:nvPr/>
        </p:nvPicPr>
        <p:blipFill>
          <a:blip r:embed="rId3">
            <a:alphaModFix/>
          </a:blip>
          <a:stretch>
            <a:fillRect/>
          </a:stretch>
        </p:blipFill>
        <p:spPr>
          <a:xfrm>
            <a:off x="8568467" y="1331200"/>
            <a:ext cx="1601200" cy="1601200"/>
          </a:xfrm>
          <a:prstGeom prst="rect">
            <a:avLst/>
          </a:prstGeom>
          <a:noFill/>
          <a:ln>
            <a:noFill/>
          </a:ln>
        </p:spPr>
      </p:pic>
      <p:pic>
        <p:nvPicPr>
          <p:cNvPr id="209" name="Google Shape;209;p18"/>
          <p:cNvPicPr preferRelativeResize="0"/>
          <p:nvPr/>
        </p:nvPicPr>
        <p:blipFill>
          <a:blip r:embed="rId4">
            <a:alphaModFix/>
          </a:blip>
          <a:stretch>
            <a:fillRect/>
          </a:stretch>
        </p:blipFill>
        <p:spPr>
          <a:xfrm>
            <a:off x="4234100" y="2003000"/>
            <a:ext cx="1218800" cy="1218800"/>
          </a:xfrm>
          <a:prstGeom prst="rect">
            <a:avLst/>
          </a:prstGeom>
          <a:noFill/>
          <a:ln>
            <a:noFill/>
          </a:ln>
        </p:spPr>
      </p:pic>
      <p:pic>
        <p:nvPicPr>
          <p:cNvPr id="210" name="Google Shape;210;p18"/>
          <p:cNvPicPr preferRelativeResize="0"/>
          <p:nvPr/>
        </p:nvPicPr>
        <p:blipFill>
          <a:blip r:embed="rId5">
            <a:alphaModFix/>
          </a:blip>
          <a:stretch>
            <a:fillRect/>
          </a:stretch>
        </p:blipFill>
        <p:spPr>
          <a:xfrm>
            <a:off x="1037333" y="3932367"/>
            <a:ext cx="1541200" cy="1541200"/>
          </a:xfrm>
          <a:prstGeom prst="rect">
            <a:avLst/>
          </a:prstGeom>
          <a:noFill/>
          <a:ln>
            <a:noFill/>
          </a:ln>
        </p:spPr>
      </p:pic>
      <p:pic>
        <p:nvPicPr>
          <p:cNvPr id="211" name="Google Shape;211;p18"/>
          <p:cNvPicPr preferRelativeResize="0"/>
          <p:nvPr/>
        </p:nvPicPr>
        <p:blipFill>
          <a:blip r:embed="rId6">
            <a:alphaModFix/>
          </a:blip>
          <a:stretch>
            <a:fillRect/>
          </a:stretch>
        </p:blipFill>
        <p:spPr>
          <a:xfrm>
            <a:off x="5316867" y="4015167"/>
            <a:ext cx="1601200" cy="1601200"/>
          </a:xfrm>
          <a:prstGeom prst="rect">
            <a:avLst/>
          </a:prstGeom>
          <a:noFill/>
          <a:ln>
            <a:noFill/>
          </a:ln>
        </p:spPr>
      </p:pic>
      <p:sp>
        <p:nvSpPr>
          <p:cNvPr id="212" name="Google Shape;212;p18"/>
          <p:cNvSpPr txBox="1"/>
          <p:nvPr/>
        </p:nvSpPr>
        <p:spPr>
          <a:xfrm>
            <a:off x="9126000" y="5552234"/>
            <a:ext cx="3083200" cy="512857"/>
          </a:xfrm>
          <a:prstGeom prst="rect">
            <a:avLst/>
          </a:prstGeom>
          <a:noFill/>
          <a:ln>
            <a:noFill/>
          </a:ln>
        </p:spPr>
        <p:txBody>
          <a:bodyPr spcFirstLastPara="1" wrap="square" lIns="121900" tIns="121900" rIns="121900" bIns="121900" anchor="t" anchorCtr="0">
            <a:spAutoFit/>
          </a:bodyPr>
          <a:lstStyle/>
          <a:p>
            <a:endParaRPr sz="1733">
              <a:solidFill>
                <a:schemeClr val="lt1"/>
              </a:solidFill>
              <a:latin typeface="Lato"/>
              <a:ea typeface="Lato"/>
              <a:cs typeface="Lato"/>
              <a:sym typeface="Lato"/>
            </a:endParaRPr>
          </a:p>
        </p:txBody>
      </p:sp>
      <p:sp>
        <p:nvSpPr>
          <p:cNvPr id="213" name="Google Shape;213;p18"/>
          <p:cNvSpPr txBox="1"/>
          <p:nvPr/>
        </p:nvSpPr>
        <p:spPr>
          <a:xfrm>
            <a:off x="7370867" y="2856200"/>
            <a:ext cx="3707200" cy="2254800"/>
          </a:xfrm>
          <a:prstGeom prst="rect">
            <a:avLst/>
          </a:prstGeom>
          <a:noFill/>
          <a:ln>
            <a:noFill/>
          </a:ln>
        </p:spPr>
        <p:txBody>
          <a:bodyPr spcFirstLastPara="1" wrap="square" lIns="121900" tIns="121900" rIns="121900" bIns="121900" anchor="t" anchorCtr="0">
            <a:noAutofit/>
          </a:bodyPr>
          <a:lstStyle/>
          <a:p>
            <a:r>
              <a:rPr lang="sr" sz="1733" b="1">
                <a:solidFill>
                  <a:schemeClr val="lt1"/>
                </a:solidFill>
                <a:latin typeface="Spectral"/>
                <a:ea typeface="Spectral"/>
                <a:cs typeface="Spectral"/>
                <a:sym typeface="Spectral"/>
              </a:rPr>
              <a:t>Moovit</a:t>
            </a:r>
            <a:r>
              <a:rPr lang="sr" sz="1733">
                <a:solidFill>
                  <a:schemeClr val="lt1"/>
                </a:solidFill>
                <a:latin typeface="Spectral"/>
                <a:ea typeface="Spectral"/>
                <a:cs typeface="Spectral"/>
                <a:sym typeface="Spectral"/>
              </a:rPr>
              <a:t>-mobilna aplikacija za javni prijevoz. Pruža informacije o rutama, vremenima dolaska i odlaska, te stvarnom vremenu vozila. Omogućuje planiranje putovanja i dijeljenje informacija o prometu.</a:t>
            </a:r>
            <a:endParaRPr sz="1733">
              <a:solidFill>
                <a:schemeClr val="lt1"/>
              </a:solidFill>
              <a:latin typeface="Spectral"/>
              <a:ea typeface="Spectral"/>
              <a:cs typeface="Spectral"/>
              <a:sym typeface="Spectral"/>
            </a:endParaRPr>
          </a:p>
          <a:p>
            <a:endParaRPr sz="1600">
              <a:solidFill>
                <a:srgbClr val="D1D5DB"/>
              </a:solidFill>
              <a:highlight>
                <a:srgbClr val="343541"/>
              </a:highlight>
              <a:latin typeface="Roboto"/>
              <a:ea typeface="Roboto"/>
              <a:cs typeface="Roboto"/>
              <a:sym typeface="Roboto"/>
            </a:endParaRPr>
          </a:p>
        </p:txBody>
      </p:sp>
      <p:pic>
        <p:nvPicPr>
          <p:cNvPr id="214" name="Google Shape;214;p18"/>
          <p:cNvPicPr preferRelativeResize="0"/>
          <p:nvPr/>
        </p:nvPicPr>
        <p:blipFill>
          <a:blip r:embed="rId7">
            <a:alphaModFix/>
          </a:blip>
          <a:stretch>
            <a:fillRect/>
          </a:stretch>
        </p:blipFill>
        <p:spPr>
          <a:xfrm>
            <a:off x="9164934" y="4868234"/>
            <a:ext cx="1428365" cy="14283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6EDC7833-3F04-666D-5254-14ED954D8E5F}"/>
              </a:ext>
            </a:extLst>
          </p:cNvPr>
          <p:cNvSpPr>
            <a:spLocks noGrp="1"/>
          </p:cNvSpPr>
          <p:nvPr>
            <p:ph type="ctrTitle"/>
          </p:nvPr>
        </p:nvSpPr>
        <p:spPr/>
        <p:txBody>
          <a:bodyPr/>
          <a:lstStyle/>
          <a:p>
            <a:r>
              <a:rPr lang="sr-Cyrl-RS" dirty="0"/>
              <a:t>Астрономске апликације</a:t>
            </a:r>
            <a:endParaRPr lang="en-US" dirty="0"/>
          </a:p>
        </p:txBody>
      </p:sp>
      <p:sp>
        <p:nvSpPr>
          <p:cNvPr id="3" name="Поднаслов 2">
            <a:extLst>
              <a:ext uri="{FF2B5EF4-FFF2-40B4-BE49-F238E27FC236}">
                <a16:creationId xmlns:a16="http://schemas.microsoft.com/office/drawing/2014/main" id="{DDB018CF-C81A-3427-0C41-3AF096A7EF76}"/>
              </a:ext>
            </a:extLst>
          </p:cNvPr>
          <p:cNvSpPr>
            <a:spLocks noGrp="1"/>
          </p:cNvSpPr>
          <p:nvPr>
            <p:ph type="subTitle" idx="1"/>
          </p:nvPr>
        </p:nvSpPr>
        <p:spPr/>
        <p:txBody>
          <a:bodyPr/>
          <a:lstStyle/>
          <a:p>
            <a:r>
              <a:rPr lang="sr-Cyrl-RS" dirty="0"/>
              <a:t>Маријана, Петар, Влатко и Стефан</a:t>
            </a:r>
            <a:endParaRPr lang="en-US" dirty="0"/>
          </a:p>
        </p:txBody>
      </p:sp>
    </p:spTree>
    <p:extLst>
      <p:ext uri="{BB962C8B-B14F-4D97-AF65-F5344CB8AC3E}">
        <p14:creationId xmlns:p14="http://schemas.microsoft.com/office/powerpoint/2010/main" val="154278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DB6F-DA37-4109-83D2-6C5A5C33228F}"/>
              </a:ext>
            </a:extLst>
          </p:cNvPr>
          <p:cNvSpPr>
            <a:spLocks noGrp="1"/>
          </p:cNvSpPr>
          <p:nvPr>
            <p:ph type="title"/>
          </p:nvPr>
        </p:nvSpPr>
        <p:spPr>
          <a:xfrm>
            <a:off x="8614786" y="516836"/>
            <a:ext cx="3100136" cy="1960234"/>
          </a:xfrm>
        </p:spPr>
        <p:txBody>
          <a:bodyPr vert="horz" lIns="91440" tIns="45720" rIns="91440" bIns="45720" rtlCol="0" anchor="b">
            <a:normAutofit/>
          </a:bodyPr>
          <a:lstStyle/>
          <a:p>
            <a:r>
              <a:rPr lang="en-US" sz="4400">
                <a:solidFill>
                  <a:srgbClr val="C34D79"/>
                </a:solidFill>
              </a:rPr>
              <a:t>Sky Safari</a:t>
            </a:r>
          </a:p>
        </p:txBody>
      </p:sp>
      <p:pic>
        <p:nvPicPr>
          <p:cNvPr id="5" name="Picture 5" descr="A screenshot of a cell phone&#10;&#10;Description generated with very high confidence">
            <a:extLst>
              <a:ext uri="{FF2B5EF4-FFF2-40B4-BE49-F238E27FC236}">
                <a16:creationId xmlns:a16="http://schemas.microsoft.com/office/drawing/2014/main" id="{4A07121B-1A17-4235-8874-7BE1F437BC8B}"/>
              </a:ext>
            </a:extLst>
          </p:cNvPr>
          <p:cNvPicPr>
            <a:picLocks noGrp="1" noChangeAspect="1"/>
          </p:cNvPicPr>
          <p:nvPr>
            <p:ph idx="1"/>
          </p:nvPr>
        </p:nvPicPr>
        <p:blipFill rotWithShape="1">
          <a:blip r:embed="rId2"/>
          <a:srcRect r="353" b="-1"/>
          <a:stretch/>
        </p:blipFill>
        <p:spPr>
          <a:xfrm>
            <a:off x="-1" y="10"/>
            <a:ext cx="8111272" cy="6857990"/>
          </a:xfrm>
          <a:prstGeom prst="rect">
            <a:avLst/>
          </a:prstGeom>
        </p:spPr>
      </p:pic>
      <p:sp>
        <p:nvSpPr>
          <p:cNvPr id="4" name="Text Placeholder 3">
            <a:extLst>
              <a:ext uri="{FF2B5EF4-FFF2-40B4-BE49-F238E27FC236}">
                <a16:creationId xmlns:a16="http://schemas.microsoft.com/office/drawing/2014/main" id="{AB1416C1-0810-44DD-880D-B949814DA621}"/>
              </a:ext>
            </a:extLst>
          </p:cNvPr>
          <p:cNvSpPr>
            <a:spLocks noGrp="1"/>
          </p:cNvSpPr>
          <p:nvPr>
            <p:ph type="body" sz="half" idx="2"/>
          </p:nvPr>
        </p:nvSpPr>
        <p:spPr>
          <a:xfrm>
            <a:off x="8614786" y="2790855"/>
            <a:ext cx="3084844" cy="3311766"/>
          </a:xfrm>
        </p:spPr>
        <p:txBody>
          <a:bodyPr vert="horz" lIns="0" tIns="45720" rIns="0" bIns="45720" rtlCol="0">
            <a:normAutofit/>
          </a:bodyPr>
          <a:lstStyle/>
          <a:p>
            <a:pPr>
              <a:lnSpc>
                <a:spcPct val="100000"/>
              </a:lnSpc>
            </a:pPr>
            <a:r>
              <a:rPr lang="en-US" sz="1600">
                <a:solidFill>
                  <a:schemeClr val="tx1">
                    <a:lumMod val="75000"/>
                    <a:lumOff val="25000"/>
                  </a:schemeClr>
                </a:solidFill>
              </a:rPr>
              <a:t>Pored mnogobrojnih zvezda od kojih svaka ima opis I fizičke parametre I kordinate, možete videti koji događaji nas čekaju večeras.</a:t>
            </a:r>
          </a:p>
        </p:txBody>
      </p:sp>
    </p:spTree>
    <p:extLst>
      <p:ext uri="{BB962C8B-B14F-4D97-AF65-F5344CB8AC3E}">
        <p14:creationId xmlns:p14="http://schemas.microsoft.com/office/powerpoint/2010/main" val="81250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0502ED90-1ED0-BFEB-20AD-9CA46818FD3B}"/>
              </a:ext>
            </a:extLst>
          </p:cNvPr>
          <p:cNvSpPr>
            <a:spLocks noGrp="1"/>
          </p:cNvSpPr>
          <p:nvPr>
            <p:ph type="title"/>
          </p:nvPr>
        </p:nvSpPr>
        <p:spPr>
          <a:xfrm>
            <a:off x="838200" y="365125"/>
            <a:ext cx="10515600" cy="6222287"/>
          </a:xfrm>
        </p:spPr>
        <p:txBody>
          <a:bodyPr>
            <a:normAutofit fontScale="90000"/>
          </a:bodyPr>
          <a:lstStyle/>
          <a:p>
            <a:pPr algn="ctr"/>
            <a:br>
              <a:rPr lang="ru-RU" sz="3600" b="0" i="0" dirty="0">
                <a:solidFill>
                  <a:srgbClr val="1D2129"/>
                </a:solidFill>
                <a:effectLst/>
                <a:latin typeface="Helvetica" panose="020B0604020202020204" pitchFamily="34" charset="0"/>
              </a:rPr>
            </a:br>
            <a:br>
              <a:rPr lang="ru-RU" sz="3600" b="0" i="0" dirty="0">
                <a:solidFill>
                  <a:srgbClr val="1D2129"/>
                </a:solidFill>
                <a:effectLst/>
                <a:latin typeface="Helvetica" panose="020B0604020202020204" pitchFamily="34" charset="0"/>
              </a:rPr>
            </a:br>
            <a:r>
              <a:rPr lang="sr-Latn-RS" sz="3600" dirty="0">
                <a:solidFill>
                  <a:srgbClr val="1D2129"/>
                </a:solidFill>
                <a:latin typeface="Helvetica" panose="020B0604020202020204" pitchFamily="34" charset="0"/>
              </a:rPr>
              <a:t>„</a:t>
            </a:r>
            <a:r>
              <a:rPr lang="ru-RU" sz="3600" b="0" i="1" dirty="0">
                <a:solidFill>
                  <a:srgbClr val="1D2129"/>
                </a:solidFill>
                <a:effectLst/>
                <a:latin typeface="Helvetica" panose="020B0604020202020204" pitchFamily="34" charset="0"/>
              </a:rPr>
              <a:t>Неки човек пише на машини љубавно писмо</a:t>
            </a:r>
            <a:br>
              <a:rPr lang="ru-RU" sz="3600" b="0" i="1" dirty="0">
                <a:solidFill>
                  <a:srgbClr val="1D2129"/>
                </a:solidFill>
                <a:effectLst/>
                <a:latin typeface="Helvetica" panose="020B0604020202020204" pitchFamily="34" charset="0"/>
              </a:rPr>
            </a:br>
            <a:r>
              <a:rPr lang="ru-RU" sz="3600" b="0" i="1" dirty="0">
                <a:solidFill>
                  <a:srgbClr val="1D2129"/>
                </a:solidFill>
                <a:effectLst/>
                <a:latin typeface="Helvetica" panose="020B0604020202020204" pitchFamily="34" charset="0"/>
              </a:rPr>
              <a:t>и машина одговара човеку својеручно</a:t>
            </a:r>
            <a:br>
              <a:rPr lang="ru-RU" sz="3600" b="0" i="1" dirty="0">
                <a:solidFill>
                  <a:srgbClr val="1D2129"/>
                </a:solidFill>
                <a:effectLst/>
                <a:latin typeface="Helvetica" panose="020B0604020202020204" pitchFamily="34" charset="0"/>
              </a:rPr>
            </a:br>
            <a:r>
              <a:rPr lang="ru-RU" sz="3600" b="0" i="1" dirty="0">
                <a:solidFill>
                  <a:srgbClr val="1D2129"/>
                </a:solidFill>
                <a:effectLst/>
                <a:latin typeface="Helvetica" panose="020B0604020202020204" pitchFamily="34" charset="0"/>
              </a:rPr>
              <a:t>и уместо примаоца.</a:t>
            </a:r>
            <a:br>
              <a:rPr lang="ru-RU" sz="3600" b="0" i="1" dirty="0">
                <a:solidFill>
                  <a:srgbClr val="1D2129"/>
                </a:solidFill>
                <a:effectLst/>
                <a:latin typeface="Helvetica" panose="020B0604020202020204" pitchFamily="34" charset="0"/>
              </a:rPr>
            </a:br>
            <a:r>
              <a:rPr lang="ru-RU" sz="3600" b="0" i="1" dirty="0">
                <a:solidFill>
                  <a:srgbClr val="1D2129"/>
                </a:solidFill>
                <a:effectLst/>
                <a:latin typeface="Helvetica" panose="020B0604020202020204" pitchFamily="34" charset="0"/>
              </a:rPr>
              <a:t>Толико је савршена та машина</a:t>
            </a:r>
            <a:br>
              <a:rPr lang="ru-RU" sz="3600" b="0" i="1" dirty="0">
                <a:solidFill>
                  <a:srgbClr val="1D2129"/>
                </a:solidFill>
                <a:effectLst/>
                <a:latin typeface="Helvetica" panose="020B0604020202020204" pitchFamily="34" charset="0"/>
              </a:rPr>
            </a:br>
            <a:r>
              <a:rPr lang="ru-RU" sz="3600" b="0" i="1" dirty="0">
                <a:solidFill>
                  <a:srgbClr val="1D2129"/>
                </a:solidFill>
                <a:effectLst/>
                <a:latin typeface="Helvetica" panose="020B0604020202020204" pitchFamily="34" charset="0"/>
              </a:rPr>
              <a:t>Машина за продају чекова и љубавних писама</a:t>
            </a:r>
            <a:br>
              <a:rPr lang="ru-RU" sz="3600" b="0" i="1" dirty="0">
                <a:solidFill>
                  <a:srgbClr val="1D2129"/>
                </a:solidFill>
                <a:effectLst/>
                <a:latin typeface="Helvetica" panose="020B0604020202020204" pitchFamily="34" charset="0"/>
              </a:rPr>
            </a:br>
            <a:r>
              <a:rPr lang="ru-RU" sz="3600" b="0" i="1" dirty="0">
                <a:solidFill>
                  <a:srgbClr val="1D2129"/>
                </a:solidFill>
                <a:effectLst/>
                <a:latin typeface="Helvetica" panose="020B0604020202020204" pitchFamily="34" charset="0"/>
              </a:rPr>
              <a:t>И човек удобно смештен у својој машини за</a:t>
            </a:r>
            <a:br>
              <a:rPr lang="ru-RU" sz="3600" b="0" i="1" dirty="0">
                <a:solidFill>
                  <a:srgbClr val="1D2129"/>
                </a:solidFill>
                <a:effectLst/>
                <a:latin typeface="Helvetica" panose="020B0604020202020204" pitchFamily="34" charset="0"/>
              </a:rPr>
            </a:br>
            <a:r>
              <a:rPr lang="ru-RU" sz="3600" b="0" i="1" dirty="0">
                <a:solidFill>
                  <a:srgbClr val="1D2129"/>
                </a:solidFill>
                <a:effectLst/>
                <a:latin typeface="Helvetica" panose="020B0604020202020204" pitchFamily="34" charset="0"/>
              </a:rPr>
              <a:t>становање чита машини за читање одговор</a:t>
            </a:r>
            <a:br>
              <a:rPr lang="ru-RU" sz="3600" b="0" i="1" dirty="0">
                <a:solidFill>
                  <a:srgbClr val="1D2129"/>
                </a:solidFill>
                <a:effectLst/>
                <a:latin typeface="Helvetica" panose="020B0604020202020204" pitchFamily="34" charset="0"/>
              </a:rPr>
            </a:br>
            <a:r>
              <a:rPr lang="ru-RU" sz="3600" b="0" i="1" dirty="0">
                <a:solidFill>
                  <a:srgbClr val="1D2129"/>
                </a:solidFill>
                <a:effectLst/>
                <a:latin typeface="Helvetica" panose="020B0604020202020204" pitchFamily="34" charset="0"/>
              </a:rPr>
              <a:t>машине за писање….</a:t>
            </a:r>
            <a:r>
              <a:rPr lang="sr-Latn-RS" sz="3600" b="0" i="1" dirty="0">
                <a:solidFill>
                  <a:srgbClr val="1D2129"/>
                </a:solidFill>
                <a:effectLst/>
                <a:latin typeface="Helvetica" panose="020B0604020202020204" pitchFamily="34" charset="0"/>
              </a:rPr>
              <a:t>“</a:t>
            </a:r>
            <a:br>
              <a:rPr lang="ru-RU" sz="3600" b="0" i="1" dirty="0">
                <a:solidFill>
                  <a:srgbClr val="1D2129"/>
                </a:solidFill>
                <a:effectLst/>
                <a:latin typeface="Helvetica" panose="020B0604020202020204" pitchFamily="34" charset="0"/>
              </a:rPr>
            </a:br>
            <a:br>
              <a:rPr lang="sr-Cyrl-RS" b="0" i="1" dirty="0">
                <a:solidFill>
                  <a:srgbClr val="1D2129"/>
                </a:solidFill>
                <a:effectLst/>
                <a:latin typeface="Helvetica" panose="020B0604020202020204" pitchFamily="34" charset="0"/>
              </a:rPr>
            </a:br>
            <a:br>
              <a:rPr lang="en-US" b="0" i="0" dirty="0">
                <a:solidFill>
                  <a:srgbClr val="1D2129"/>
                </a:solidFill>
                <a:effectLst/>
                <a:latin typeface="Helvetica" panose="020B0604020202020204" pitchFamily="34" charset="0"/>
              </a:rPr>
            </a:br>
            <a:endParaRPr lang="en-US" i="1" dirty="0"/>
          </a:p>
        </p:txBody>
      </p:sp>
    </p:spTree>
    <p:extLst>
      <p:ext uri="{BB962C8B-B14F-4D97-AF65-F5344CB8AC3E}">
        <p14:creationId xmlns:p14="http://schemas.microsoft.com/office/powerpoint/2010/main" val="105408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09BA-5902-49ED-AF98-CE5727F5F5D0}"/>
              </a:ext>
            </a:extLst>
          </p:cNvPr>
          <p:cNvSpPr>
            <a:spLocks noGrp="1"/>
          </p:cNvSpPr>
          <p:nvPr>
            <p:ph type="title"/>
          </p:nvPr>
        </p:nvSpPr>
        <p:spPr>
          <a:xfrm>
            <a:off x="477078" y="516836"/>
            <a:ext cx="3100136" cy="1960234"/>
          </a:xfrm>
        </p:spPr>
        <p:txBody>
          <a:bodyPr vert="horz" lIns="91440" tIns="45720" rIns="91440" bIns="45720" rtlCol="0" anchor="b">
            <a:normAutofit/>
          </a:bodyPr>
          <a:lstStyle/>
          <a:p>
            <a:r>
              <a:rPr lang="en-US" sz="4000">
                <a:solidFill>
                  <a:srgbClr val="C34D79"/>
                </a:solidFill>
              </a:rPr>
              <a:t>Star Walk 2</a:t>
            </a:r>
          </a:p>
        </p:txBody>
      </p:sp>
      <p:sp>
        <p:nvSpPr>
          <p:cNvPr id="4" name="Text Placeholder 3">
            <a:extLst>
              <a:ext uri="{FF2B5EF4-FFF2-40B4-BE49-F238E27FC236}">
                <a16:creationId xmlns:a16="http://schemas.microsoft.com/office/drawing/2014/main" id="{4013DB5B-4516-4E49-AC05-A961E534EB83}"/>
              </a:ext>
            </a:extLst>
          </p:cNvPr>
          <p:cNvSpPr>
            <a:spLocks noGrp="1"/>
          </p:cNvSpPr>
          <p:nvPr>
            <p:ph type="body" sz="half" idx="2"/>
          </p:nvPr>
        </p:nvSpPr>
        <p:spPr>
          <a:xfrm>
            <a:off x="492371" y="2790855"/>
            <a:ext cx="3084844" cy="3311766"/>
          </a:xfrm>
        </p:spPr>
        <p:txBody>
          <a:bodyPr vert="horz" lIns="0" tIns="45720" rIns="0" bIns="45720" rtlCol="0">
            <a:normAutofit/>
          </a:bodyPr>
          <a:lstStyle/>
          <a:p>
            <a:pPr>
              <a:lnSpc>
                <a:spcPct val="100000"/>
              </a:lnSpc>
            </a:pPr>
            <a:r>
              <a:rPr lang="en-US" sz="1600">
                <a:solidFill>
                  <a:schemeClr val="tx1">
                    <a:lumMod val="75000"/>
                    <a:lumOff val="25000"/>
                  </a:schemeClr>
                </a:solidFill>
              </a:rPr>
              <a:t>Aplikacija sa predivnim 3D animacijama u realnom vremenu u kojoj takođe možete podesiti notifikacije za predstojeće astronomske događaje kao I naredna porletanja ISS stanice.</a:t>
            </a:r>
          </a:p>
        </p:txBody>
      </p:sp>
      <p:pic>
        <p:nvPicPr>
          <p:cNvPr id="5" name="Picture 5" descr="A screenshot of a cell phone&#10;&#10;Description generated with very high confidence">
            <a:extLst>
              <a:ext uri="{FF2B5EF4-FFF2-40B4-BE49-F238E27FC236}">
                <a16:creationId xmlns:a16="http://schemas.microsoft.com/office/drawing/2014/main" id="{7F6779CF-FB51-4C64-97DF-447290083390}"/>
              </a:ext>
            </a:extLst>
          </p:cNvPr>
          <p:cNvPicPr>
            <a:picLocks noGrp="1" noChangeAspect="1"/>
          </p:cNvPicPr>
          <p:nvPr>
            <p:ph idx="1"/>
          </p:nvPr>
        </p:nvPicPr>
        <p:blipFill rotWithShape="1">
          <a:blip r:embed="rId2"/>
          <a:srcRect t="2208" r="-1" b="2792"/>
          <a:stretch/>
        </p:blipFill>
        <p:spPr>
          <a:xfrm>
            <a:off x="4080728" y="10"/>
            <a:ext cx="8111272" cy="6857990"/>
          </a:xfrm>
          <a:prstGeom prst="rect">
            <a:avLst/>
          </a:prstGeom>
        </p:spPr>
      </p:pic>
    </p:spTree>
    <p:extLst>
      <p:ext uri="{BB962C8B-B14F-4D97-AF65-F5344CB8AC3E}">
        <p14:creationId xmlns:p14="http://schemas.microsoft.com/office/powerpoint/2010/main" val="79224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7D9D-CF75-4CFE-B8E2-E6DF2DA7AC7C}"/>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en-US" sz="4000"/>
              <a:t>Learn Astronomy</a:t>
            </a:r>
          </a:p>
        </p:txBody>
      </p:sp>
      <p:sp>
        <p:nvSpPr>
          <p:cNvPr id="4" name="Text Placeholder 3">
            <a:extLst>
              <a:ext uri="{FF2B5EF4-FFF2-40B4-BE49-F238E27FC236}">
                <a16:creationId xmlns:a16="http://schemas.microsoft.com/office/drawing/2014/main" id="{9D0C664A-46A1-4BA9-BA46-8958D209CD12}"/>
              </a:ext>
            </a:extLst>
          </p:cNvPr>
          <p:cNvSpPr>
            <a:spLocks noGrp="1"/>
          </p:cNvSpPr>
          <p:nvPr>
            <p:ph type="body" sz="half" idx="2"/>
          </p:nvPr>
        </p:nvSpPr>
        <p:spPr>
          <a:xfrm>
            <a:off x="643467" y="2546224"/>
            <a:ext cx="3448259" cy="3342747"/>
          </a:xfrm>
        </p:spPr>
        <p:txBody>
          <a:bodyPr vert="horz" lIns="0" tIns="45720" rIns="0" bIns="45720" rtlCol="0" anchor="t">
            <a:normAutofit/>
          </a:bodyPr>
          <a:lstStyle/>
          <a:p>
            <a:pPr>
              <a:lnSpc>
                <a:spcPct val="100000"/>
              </a:lnSpc>
            </a:pPr>
            <a:r>
              <a:rPr lang="en-US" dirty="0"/>
              <a:t>Možda zastarelog izgleda, ali sa znanjem koje pruža možda vam neće biti potrebna knjiga iz astronomije (verovatno je I </a:t>
            </a:r>
            <a:r>
              <a:rPr lang="en-US"/>
              <a:t>nemate), nemate šta da izgubite.</a:t>
            </a:r>
          </a:p>
        </p:txBody>
      </p:sp>
      <p:pic>
        <p:nvPicPr>
          <p:cNvPr id="5" name="Picture 5" descr="A screenshot of a cell phone&#10;&#10;Description generated with very high confidence">
            <a:extLst>
              <a:ext uri="{FF2B5EF4-FFF2-40B4-BE49-F238E27FC236}">
                <a16:creationId xmlns:a16="http://schemas.microsoft.com/office/drawing/2014/main" id="{EF53F860-7452-452B-A4F6-C4CD1FD92832}"/>
              </a:ext>
            </a:extLst>
          </p:cNvPr>
          <p:cNvPicPr>
            <a:picLocks noGrp="1" noChangeAspect="1"/>
          </p:cNvPicPr>
          <p:nvPr>
            <p:ph idx="1"/>
          </p:nvPr>
        </p:nvPicPr>
        <p:blipFill rotWithShape="1">
          <a:blip r:embed="rId2"/>
          <a:srcRect r="7125"/>
          <a:stretch/>
        </p:blipFill>
        <p:spPr>
          <a:xfrm>
            <a:off x="4654296" y="10"/>
            <a:ext cx="7537703" cy="6857990"/>
          </a:xfrm>
          <a:prstGeom prst="rect">
            <a:avLst/>
          </a:prstGeom>
        </p:spPr>
      </p:pic>
    </p:spTree>
    <p:extLst>
      <p:ext uri="{BB962C8B-B14F-4D97-AF65-F5344CB8AC3E}">
        <p14:creationId xmlns:p14="http://schemas.microsoft.com/office/powerpoint/2010/main" val="53527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D871-610F-4E7E-88F5-0E61B90C2294}"/>
              </a:ext>
            </a:extLst>
          </p:cNvPr>
          <p:cNvSpPr>
            <a:spLocks noGrp="1"/>
          </p:cNvSpPr>
          <p:nvPr>
            <p:ph type="title"/>
          </p:nvPr>
        </p:nvSpPr>
        <p:spPr>
          <a:xfrm>
            <a:off x="8614786" y="516836"/>
            <a:ext cx="3100136" cy="1960234"/>
          </a:xfrm>
        </p:spPr>
        <p:txBody>
          <a:bodyPr vert="horz" lIns="91440" tIns="45720" rIns="91440" bIns="45720" rtlCol="0" anchor="b">
            <a:normAutofit/>
          </a:bodyPr>
          <a:lstStyle/>
          <a:p>
            <a:r>
              <a:rPr lang="en-US" sz="4400">
                <a:solidFill>
                  <a:srgbClr val="C34D79"/>
                </a:solidFill>
              </a:rPr>
              <a:t>NASA</a:t>
            </a:r>
          </a:p>
        </p:txBody>
      </p:sp>
      <p:pic>
        <p:nvPicPr>
          <p:cNvPr id="5" name="Picture 5" descr="A screenshot of a cell phone&#10;&#10;Description generated with very high confidence">
            <a:extLst>
              <a:ext uri="{FF2B5EF4-FFF2-40B4-BE49-F238E27FC236}">
                <a16:creationId xmlns:a16="http://schemas.microsoft.com/office/drawing/2014/main" id="{3516A39F-A596-40B0-BC66-C68AD47E72F2}"/>
              </a:ext>
            </a:extLst>
          </p:cNvPr>
          <p:cNvPicPr>
            <a:picLocks noGrp="1" noChangeAspect="1"/>
          </p:cNvPicPr>
          <p:nvPr>
            <p:ph idx="1"/>
          </p:nvPr>
        </p:nvPicPr>
        <p:blipFill rotWithShape="1">
          <a:blip r:embed="rId2"/>
          <a:srcRect l="100" r="1734" b="2"/>
          <a:stretch/>
        </p:blipFill>
        <p:spPr>
          <a:xfrm>
            <a:off x="-1" y="10"/>
            <a:ext cx="8111272" cy="6857990"/>
          </a:xfrm>
          <a:prstGeom prst="rect">
            <a:avLst/>
          </a:prstGeom>
        </p:spPr>
      </p:pic>
      <p:sp>
        <p:nvSpPr>
          <p:cNvPr id="4" name="Text Placeholder 3">
            <a:extLst>
              <a:ext uri="{FF2B5EF4-FFF2-40B4-BE49-F238E27FC236}">
                <a16:creationId xmlns:a16="http://schemas.microsoft.com/office/drawing/2014/main" id="{D56F9173-205D-4945-8F12-46BAEC32F3AC}"/>
              </a:ext>
            </a:extLst>
          </p:cNvPr>
          <p:cNvSpPr>
            <a:spLocks noGrp="1"/>
          </p:cNvSpPr>
          <p:nvPr>
            <p:ph type="body" sz="half" idx="2"/>
          </p:nvPr>
        </p:nvSpPr>
        <p:spPr>
          <a:xfrm>
            <a:off x="8614786" y="2790855"/>
            <a:ext cx="3084844" cy="3311766"/>
          </a:xfrm>
        </p:spPr>
        <p:txBody>
          <a:bodyPr vert="horz" lIns="0" tIns="45720" rIns="0" bIns="45720" rtlCol="0">
            <a:normAutofit/>
          </a:bodyPr>
          <a:lstStyle/>
          <a:p>
            <a:pPr>
              <a:lnSpc>
                <a:spcPct val="100000"/>
              </a:lnSpc>
            </a:pPr>
            <a:r>
              <a:rPr lang="en-US" sz="1600">
                <a:solidFill>
                  <a:schemeClr val="tx1">
                    <a:lumMod val="75000"/>
                    <a:lumOff val="25000"/>
                  </a:schemeClr>
                </a:solidFill>
              </a:rPr>
              <a:t>Aplikacija lično napravljena od kolega iz NASA agencije.</a:t>
            </a:r>
          </a:p>
          <a:p>
            <a:pPr>
              <a:lnSpc>
                <a:spcPct val="100000"/>
              </a:lnSpc>
            </a:pPr>
            <a:r>
              <a:rPr lang="en-US" sz="1600">
                <a:solidFill>
                  <a:schemeClr val="tx1">
                    <a:lumMod val="75000"/>
                    <a:lumOff val="25000"/>
                  </a:schemeClr>
                </a:solidFill>
              </a:rPr>
              <a:t>Tu se objavljuju novosti, misije, slike I snimci koje mogu biti zanimljive ljubiteljima astronomije.</a:t>
            </a:r>
            <a:br>
              <a:rPr lang="en-US" sz="1600">
                <a:solidFill>
                  <a:schemeClr val="tx1">
                    <a:lumMod val="75000"/>
                    <a:lumOff val="25000"/>
                  </a:schemeClr>
                </a:solidFill>
              </a:rPr>
            </a:br>
            <a:endParaRPr lang="en-US" sz="1600">
              <a:solidFill>
                <a:schemeClr val="tx1">
                  <a:lumMod val="75000"/>
                  <a:lumOff val="25000"/>
                </a:schemeClr>
              </a:solidFill>
            </a:endParaRPr>
          </a:p>
        </p:txBody>
      </p:sp>
    </p:spTree>
    <p:extLst>
      <p:ext uri="{BB962C8B-B14F-4D97-AF65-F5344CB8AC3E}">
        <p14:creationId xmlns:p14="http://schemas.microsoft.com/office/powerpoint/2010/main" val="1852643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BED4-D572-4BFC-B2B4-78EFFBB1E998}"/>
              </a:ext>
            </a:extLst>
          </p:cNvPr>
          <p:cNvSpPr>
            <a:spLocks noGrp="1"/>
          </p:cNvSpPr>
          <p:nvPr>
            <p:ph type="title"/>
          </p:nvPr>
        </p:nvSpPr>
        <p:spPr>
          <a:xfrm>
            <a:off x="878911" y="643468"/>
            <a:ext cx="3177847" cy="1674180"/>
          </a:xfrm>
        </p:spPr>
        <p:txBody>
          <a:bodyPr vert="horz" lIns="91440" tIns="45720" rIns="91440" bIns="45720" rtlCol="0" anchor="b">
            <a:normAutofit/>
          </a:bodyPr>
          <a:lstStyle/>
          <a:p>
            <a:r>
              <a:rPr lang="en-US" sz="4000">
                <a:solidFill>
                  <a:schemeClr val="tx1">
                    <a:lumMod val="75000"/>
                    <a:lumOff val="25000"/>
                  </a:schemeClr>
                </a:solidFill>
              </a:rPr>
              <a:t>Universe</a:t>
            </a:r>
          </a:p>
        </p:txBody>
      </p:sp>
      <p:sp>
        <p:nvSpPr>
          <p:cNvPr id="4" name="Text Placeholder 3">
            <a:extLst>
              <a:ext uri="{FF2B5EF4-FFF2-40B4-BE49-F238E27FC236}">
                <a16:creationId xmlns:a16="http://schemas.microsoft.com/office/drawing/2014/main" id="{4F029C4E-3445-44C0-934E-EFD350B5BEC0}"/>
              </a:ext>
            </a:extLst>
          </p:cNvPr>
          <p:cNvSpPr>
            <a:spLocks noGrp="1"/>
          </p:cNvSpPr>
          <p:nvPr>
            <p:ph type="body" sz="half" idx="2"/>
          </p:nvPr>
        </p:nvSpPr>
        <p:spPr>
          <a:xfrm>
            <a:off x="858064" y="2639380"/>
            <a:ext cx="3205049" cy="3229714"/>
          </a:xfrm>
        </p:spPr>
        <p:txBody>
          <a:bodyPr vert="horz" lIns="0" tIns="45720" rIns="0" bIns="45720" rtlCol="0">
            <a:normAutofit/>
          </a:bodyPr>
          <a:lstStyle/>
          <a:p>
            <a:pPr>
              <a:lnSpc>
                <a:spcPct val="100000"/>
              </a:lnSpc>
            </a:pPr>
            <a:r>
              <a:rPr lang="en-US">
                <a:solidFill>
                  <a:schemeClr val="tx1">
                    <a:lumMod val="75000"/>
                    <a:lumOff val="25000"/>
                  </a:schemeClr>
                </a:solidFill>
              </a:rPr>
              <a:t>Universe je aplikacija sa predivnim interaktivnim interfejsom koja na lak način objašnjava od istorije I budućnosti univerzuma do 4 fundimentalne interakcije (sile).</a:t>
            </a:r>
          </a:p>
        </p:txBody>
      </p:sp>
      <p:pic>
        <p:nvPicPr>
          <p:cNvPr id="5" name="Picture 5" descr="A screenshot of a cell phone&#10;&#10;Description generated with very high confidence">
            <a:extLst>
              <a:ext uri="{FF2B5EF4-FFF2-40B4-BE49-F238E27FC236}">
                <a16:creationId xmlns:a16="http://schemas.microsoft.com/office/drawing/2014/main" id="{50F77437-9037-4411-A685-4AA5A6CA31D3}"/>
              </a:ext>
            </a:extLst>
          </p:cNvPr>
          <p:cNvPicPr>
            <a:picLocks noGrp="1" noChangeAspect="1"/>
          </p:cNvPicPr>
          <p:nvPr>
            <p:ph idx="1"/>
          </p:nvPr>
        </p:nvPicPr>
        <p:blipFill>
          <a:blip r:embed="rId2"/>
          <a:stretch>
            <a:fillRect/>
          </a:stretch>
        </p:blipFill>
        <p:spPr>
          <a:xfrm>
            <a:off x="4951762" y="643466"/>
            <a:ext cx="6295929" cy="5225621"/>
          </a:xfrm>
          <a:prstGeom prst="rect">
            <a:avLst/>
          </a:prstGeom>
        </p:spPr>
      </p:pic>
    </p:spTree>
    <p:extLst>
      <p:ext uri="{BB962C8B-B14F-4D97-AF65-F5344CB8AC3E}">
        <p14:creationId xmlns:p14="http://schemas.microsoft.com/office/powerpoint/2010/main" val="1004834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ell phone&#10;&#10;Description generated with high confidence">
            <a:extLst>
              <a:ext uri="{FF2B5EF4-FFF2-40B4-BE49-F238E27FC236}">
                <a16:creationId xmlns:a16="http://schemas.microsoft.com/office/drawing/2014/main" id="{8827BDB3-F415-4C62-970B-7EFB0E35EE8F}"/>
              </a:ext>
            </a:extLst>
          </p:cNvPr>
          <p:cNvPicPr>
            <a:picLocks noGrp="1" noChangeAspect="1"/>
          </p:cNvPicPr>
          <p:nvPr>
            <p:ph idx="1"/>
          </p:nvPr>
        </p:nvPicPr>
        <p:blipFill rotWithShape="1">
          <a:blip r:embed="rId2"/>
          <a:srcRect r="5493" b="2"/>
          <a:stretch/>
        </p:blipFill>
        <p:spPr>
          <a:xfrm>
            <a:off x="633999" y="640080"/>
            <a:ext cx="6275667" cy="5577840"/>
          </a:xfrm>
          <a:prstGeom prst="rect">
            <a:avLst/>
          </a:prstGeom>
        </p:spPr>
      </p:pic>
      <p:sp>
        <p:nvSpPr>
          <p:cNvPr id="2" name="Title 1">
            <a:extLst>
              <a:ext uri="{FF2B5EF4-FFF2-40B4-BE49-F238E27FC236}">
                <a16:creationId xmlns:a16="http://schemas.microsoft.com/office/drawing/2014/main" id="{27E20679-B439-4141-B9F7-79248BD8AFB5}"/>
              </a:ext>
            </a:extLst>
          </p:cNvPr>
          <p:cNvSpPr>
            <a:spLocks noGrp="1"/>
          </p:cNvSpPr>
          <p:nvPr>
            <p:ph type="title"/>
          </p:nvPr>
        </p:nvSpPr>
        <p:spPr>
          <a:xfrm>
            <a:off x="8096885" y="640080"/>
            <a:ext cx="3659246" cy="2886145"/>
          </a:xfrm>
        </p:spPr>
        <p:txBody>
          <a:bodyPr vert="horz" lIns="91440" tIns="45720" rIns="91440" bIns="45720" rtlCol="0" anchor="b">
            <a:normAutofit/>
          </a:bodyPr>
          <a:lstStyle/>
          <a:p>
            <a:r>
              <a:rPr lang="en-US"/>
              <a:t>Kalendar Mesečevih Mena</a:t>
            </a:r>
          </a:p>
        </p:txBody>
      </p:sp>
      <p:sp>
        <p:nvSpPr>
          <p:cNvPr id="4" name="Text Placeholder 3">
            <a:extLst>
              <a:ext uri="{FF2B5EF4-FFF2-40B4-BE49-F238E27FC236}">
                <a16:creationId xmlns:a16="http://schemas.microsoft.com/office/drawing/2014/main" id="{7FBD23E7-3884-4588-B2B9-75A0FE9E66CD}"/>
              </a:ext>
            </a:extLst>
          </p:cNvPr>
          <p:cNvSpPr>
            <a:spLocks noGrp="1"/>
          </p:cNvSpPr>
          <p:nvPr>
            <p:ph type="body" sz="half" idx="2"/>
          </p:nvPr>
        </p:nvSpPr>
        <p:spPr>
          <a:xfrm>
            <a:off x="8096885" y="3847959"/>
            <a:ext cx="3659246" cy="2369960"/>
          </a:xfrm>
        </p:spPr>
        <p:txBody>
          <a:bodyPr vert="horz" lIns="91440" tIns="45720" rIns="91440" bIns="45720" rtlCol="0" anchor="t">
            <a:normAutofit/>
          </a:bodyPr>
          <a:lstStyle/>
          <a:p>
            <a:pPr>
              <a:lnSpc>
                <a:spcPct val="100000"/>
              </a:lnSpc>
            </a:pPr>
            <a:r>
              <a:rPr lang="en-US" sz="1400" cap="all" spc="200" dirty="0"/>
              <a:t>Gomila informacija o </a:t>
            </a:r>
            <a:r>
              <a:rPr lang="en-US" sz="1400" cap="all" spc="200"/>
              <a:t>mesečevim menama. (Čak Na srpskom)</a:t>
            </a:r>
            <a:endParaRPr lang="en-US" sz="1400" cap="all" spc="200">
              <a:solidFill>
                <a:schemeClr val="tx1">
                  <a:lumMod val="75000"/>
                  <a:lumOff val="25000"/>
                </a:schemeClr>
              </a:solidFill>
            </a:endParaRPr>
          </a:p>
        </p:txBody>
      </p:sp>
    </p:spTree>
    <p:extLst>
      <p:ext uri="{BB962C8B-B14F-4D97-AF65-F5344CB8AC3E}">
        <p14:creationId xmlns:p14="http://schemas.microsoft.com/office/powerpoint/2010/main" val="42301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9E53-8FA7-4B90-8E3A-6A16B47E47E3}"/>
              </a:ext>
            </a:extLst>
          </p:cNvPr>
          <p:cNvSpPr>
            <a:spLocks noGrp="1"/>
          </p:cNvSpPr>
          <p:nvPr>
            <p:ph type="title"/>
          </p:nvPr>
        </p:nvSpPr>
        <p:spPr>
          <a:xfrm>
            <a:off x="8614786" y="516836"/>
            <a:ext cx="3100136" cy="1960234"/>
          </a:xfrm>
        </p:spPr>
        <p:txBody>
          <a:bodyPr vert="horz" lIns="91440" tIns="45720" rIns="91440" bIns="45720" rtlCol="0" anchor="b">
            <a:normAutofit/>
          </a:bodyPr>
          <a:lstStyle/>
          <a:p>
            <a:r>
              <a:rPr lang="en-US" sz="4400">
                <a:solidFill>
                  <a:srgbClr val="C34D79"/>
                </a:solidFill>
              </a:rPr>
              <a:t>SkyView</a:t>
            </a:r>
          </a:p>
        </p:txBody>
      </p:sp>
      <p:pic>
        <p:nvPicPr>
          <p:cNvPr id="5" name="Picture 5" descr="A picture containing monitor&#10;&#10;Description generated with very high confidence">
            <a:extLst>
              <a:ext uri="{FF2B5EF4-FFF2-40B4-BE49-F238E27FC236}">
                <a16:creationId xmlns:a16="http://schemas.microsoft.com/office/drawing/2014/main" id="{485FFBAE-2F8E-46E8-975B-5A24020C9E5F}"/>
              </a:ext>
            </a:extLst>
          </p:cNvPr>
          <p:cNvPicPr>
            <a:picLocks noGrp="1" noChangeAspect="1"/>
          </p:cNvPicPr>
          <p:nvPr>
            <p:ph idx="1"/>
          </p:nvPr>
        </p:nvPicPr>
        <p:blipFill rotWithShape="1">
          <a:blip r:embed="rId2"/>
          <a:srcRect r="58"/>
          <a:stretch/>
        </p:blipFill>
        <p:spPr>
          <a:xfrm>
            <a:off x="-1" y="10"/>
            <a:ext cx="8111272" cy="6857990"/>
          </a:xfrm>
          <a:prstGeom prst="rect">
            <a:avLst/>
          </a:prstGeom>
        </p:spPr>
      </p:pic>
      <p:sp>
        <p:nvSpPr>
          <p:cNvPr id="4" name="Text Placeholder 3">
            <a:extLst>
              <a:ext uri="{FF2B5EF4-FFF2-40B4-BE49-F238E27FC236}">
                <a16:creationId xmlns:a16="http://schemas.microsoft.com/office/drawing/2014/main" id="{02F443BE-D45F-43B6-8818-3EA7F4BE8427}"/>
              </a:ext>
            </a:extLst>
          </p:cNvPr>
          <p:cNvSpPr>
            <a:spLocks noGrp="1"/>
          </p:cNvSpPr>
          <p:nvPr>
            <p:ph type="body" sz="half" idx="2"/>
          </p:nvPr>
        </p:nvSpPr>
        <p:spPr>
          <a:xfrm>
            <a:off x="8614786" y="2790855"/>
            <a:ext cx="3084844" cy="3311766"/>
          </a:xfrm>
        </p:spPr>
        <p:txBody>
          <a:bodyPr vert="horz" lIns="0" tIns="45720" rIns="0" bIns="45720" rtlCol="0" anchor="t">
            <a:normAutofit/>
          </a:bodyPr>
          <a:lstStyle/>
          <a:p>
            <a:pPr>
              <a:lnSpc>
                <a:spcPct val="100000"/>
              </a:lnSpc>
            </a:pPr>
            <a:r>
              <a:rPr lang="en-US" sz="1600">
                <a:solidFill>
                  <a:schemeClr val="tx1">
                    <a:lumMod val="75000"/>
                    <a:lumOff val="25000"/>
                  </a:schemeClr>
                </a:solidFill>
              </a:rPr>
              <a:t>Veoma zabavna aplikacija koja koristi </a:t>
            </a:r>
            <a:r>
              <a:rPr lang="en-US" sz="1600" i="1">
                <a:solidFill>
                  <a:schemeClr val="tx1">
                    <a:lumMod val="75000"/>
                    <a:lumOff val="25000"/>
                  </a:schemeClr>
                </a:solidFill>
              </a:rPr>
              <a:t>Augmented Reality</a:t>
            </a:r>
            <a:r>
              <a:rPr lang="en-US" sz="1600" b="1" i="1" dirty="0">
                <a:solidFill>
                  <a:schemeClr val="tx1">
                    <a:lumMod val="75000"/>
                    <a:lumOff val="25000"/>
                  </a:schemeClr>
                </a:solidFill>
              </a:rPr>
              <a:t> </a:t>
            </a:r>
            <a:r>
              <a:rPr lang="en-US" sz="1600">
                <a:solidFill>
                  <a:schemeClr val="tx1">
                    <a:lumMod val="75000"/>
                    <a:lumOff val="25000"/>
                  </a:schemeClr>
                </a:solidFill>
              </a:rPr>
              <a:t>da vam sa velikom preciznošću kaže u koju zvezdu gledate.</a:t>
            </a:r>
          </a:p>
          <a:p>
            <a:pPr>
              <a:lnSpc>
                <a:spcPct val="100000"/>
              </a:lnSpc>
            </a:pPr>
            <a:r>
              <a:rPr lang="en-US" sz="800">
                <a:solidFill>
                  <a:schemeClr val="tx1">
                    <a:lumMod val="75000"/>
                    <a:lumOff val="25000"/>
                  </a:schemeClr>
                </a:solidFill>
              </a:rPr>
              <a:t>Preporučeno od strane 9 od 10 eksperata.</a:t>
            </a:r>
            <a:endParaRPr lang="en-US" sz="800" dirty="0">
              <a:solidFill>
                <a:schemeClr val="tx1">
                  <a:lumMod val="75000"/>
                  <a:lumOff val="25000"/>
                </a:schemeClr>
              </a:solidFill>
            </a:endParaRPr>
          </a:p>
        </p:txBody>
      </p:sp>
    </p:spTree>
    <p:extLst>
      <p:ext uri="{BB962C8B-B14F-4D97-AF65-F5344CB8AC3E}">
        <p14:creationId xmlns:p14="http://schemas.microsoft.com/office/powerpoint/2010/main" val="3181398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A17E-D066-4269-8835-02851DEE00B9}"/>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en-US" sz="4000"/>
              <a:t>ISS Detector</a:t>
            </a:r>
          </a:p>
        </p:txBody>
      </p:sp>
      <p:sp>
        <p:nvSpPr>
          <p:cNvPr id="4" name="Text Placeholder 3">
            <a:extLst>
              <a:ext uri="{FF2B5EF4-FFF2-40B4-BE49-F238E27FC236}">
                <a16:creationId xmlns:a16="http://schemas.microsoft.com/office/drawing/2014/main" id="{5B3ECA9D-A1F3-487D-A400-07D582E24DC1}"/>
              </a:ext>
            </a:extLst>
          </p:cNvPr>
          <p:cNvSpPr>
            <a:spLocks noGrp="1"/>
          </p:cNvSpPr>
          <p:nvPr>
            <p:ph type="body" sz="half" idx="2"/>
          </p:nvPr>
        </p:nvSpPr>
        <p:spPr>
          <a:xfrm>
            <a:off x="643467" y="2546224"/>
            <a:ext cx="3448259" cy="3342747"/>
          </a:xfrm>
        </p:spPr>
        <p:txBody>
          <a:bodyPr vert="horz" lIns="0" tIns="45720" rIns="0" bIns="45720" rtlCol="0">
            <a:normAutofit/>
          </a:bodyPr>
          <a:lstStyle/>
          <a:p>
            <a:pPr>
              <a:lnSpc>
                <a:spcPct val="100000"/>
              </a:lnSpc>
            </a:pPr>
            <a:r>
              <a:rPr lang="en-US" dirty="0"/>
              <a:t>Aplikacija koja na bezbroj načina pomaže da vidite Međunarodnu Svemirsku Stanicu (ISS) koja je vidljiva </a:t>
            </a:r>
            <a:r>
              <a:rPr lang="en-US"/>
              <a:t>golim okom.</a:t>
            </a:r>
          </a:p>
        </p:txBody>
      </p:sp>
      <p:pic>
        <p:nvPicPr>
          <p:cNvPr id="5" name="Picture 5" descr="A screenshot of a cell phone&#10;&#10;Description generated with very high confidence">
            <a:extLst>
              <a:ext uri="{FF2B5EF4-FFF2-40B4-BE49-F238E27FC236}">
                <a16:creationId xmlns:a16="http://schemas.microsoft.com/office/drawing/2014/main" id="{762136F6-62E7-4825-B902-6F1B92F73147}"/>
              </a:ext>
            </a:extLst>
          </p:cNvPr>
          <p:cNvPicPr>
            <a:picLocks noGrp="1" noChangeAspect="1"/>
          </p:cNvPicPr>
          <p:nvPr>
            <p:ph idx="1"/>
          </p:nvPr>
        </p:nvPicPr>
        <p:blipFill rotWithShape="1">
          <a:blip r:embed="rId2"/>
          <a:srcRect r="2179"/>
          <a:stretch/>
        </p:blipFill>
        <p:spPr>
          <a:xfrm>
            <a:off x="4654296" y="10"/>
            <a:ext cx="7537703" cy="6857990"/>
          </a:xfrm>
          <a:prstGeom prst="rect">
            <a:avLst/>
          </a:prstGeom>
        </p:spPr>
      </p:pic>
    </p:spTree>
    <p:extLst>
      <p:ext uri="{BB962C8B-B14F-4D97-AF65-F5344CB8AC3E}">
        <p14:creationId xmlns:p14="http://schemas.microsoft.com/office/powerpoint/2010/main" val="408038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7239-48CD-4834-8482-6E83B90C3465}"/>
              </a:ext>
            </a:extLst>
          </p:cNvPr>
          <p:cNvSpPr>
            <a:spLocks noGrp="1"/>
          </p:cNvSpPr>
          <p:nvPr>
            <p:ph type="title"/>
          </p:nvPr>
        </p:nvSpPr>
        <p:spPr/>
        <p:txBody>
          <a:bodyPr/>
          <a:lstStyle/>
          <a:p>
            <a:r>
              <a:rPr lang="en-US"/>
              <a:t>Solar System Scope</a:t>
            </a:r>
          </a:p>
        </p:txBody>
      </p:sp>
      <p:sp>
        <p:nvSpPr>
          <p:cNvPr id="4" name="Text Placeholder 3">
            <a:extLst>
              <a:ext uri="{FF2B5EF4-FFF2-40B4-BE49-F238E27FC236}">
                <a16:creationId xmlns:a16="http://schemas.microsoft.com/office/drawing/2014/main" id="{6CC62379-6BC8-498D-A347-47B8BEA5E2C9}"/>
              </a:ext>
            </a:extLst>
          </p:cNvPr>
          <p:cNvSpPr>
            <a:spLocks noGrp="1"/>
          </p:cNvSpPr>
          <p:nvPr>
            <p:ph type="body" sz="half" idx="2"/>
          </p:nvPr>
        </p:nvSpPr>
        <p:spPr/>
        <p:txBody>
          <a:bodyPr vert="horz" lIns="91440" tIns="45720" rIns="91440" bIns="45720" rtlCol="0" anchor="t">
            <a:normAutofit/>
          </a:bodyPr>
          <a:lstStyle/>
          <a:p>
            <a:r>
              <a:rPr lang="en-US" dirty="0"/>
              <a:t>Savršena aplikacija za </a:t>
            </a:r>
            <a:r>
              <a:rPr lang="en-US"/>
              <a:t>istraživanje mlečnog puta I sunčevog sistema u obliku igrice. </a:t>
            </a:r>
            <a:endParaRPr lang="en-US" dirty="0"/>
          </a:p>
        </p:txBody>
      </p:sp>
      <p:pic>
        <p:nvPicPr>
          <p:cNvPr id="9" name="Picture 10" descr="A screenshot of a cell phone&#10;&#10;Description generated with very high confidence">
            <a:extLst>
              <a:ext uri="{FF2B5EF4-FFF2-40B4-BE49-F238E27FC236}">
                <a16:creationId xmlns:a16="http://schemas.microsoft.com/office/drawing/2014/main" id="{DEA5E0A2-1D6B-49AC-93B3-9DDEFA223412}"/>
              </a:ext>
            </a:extLst>
          </p:cNvPr>
          <p:cNvPicPr>
            <a:picLocks noGrp="1" noChangeAspect="1"/>
          </p:cNvPicPr>
          <p:nvPr>
            <p:ph idx="1"/>
          </p:nvPr>
        </p:nvPicPr>
        <p:blipFill>
          <a:blip r:embed="rId2"/>
          <a:stretch>
            <a:fillRect/>
          </a:stretch>
        </p:blipFill>
        <p:spPr>
          <a:xfrm>
            <a:off x="5458984" y="975164"/>
            <a:ext cx="5928344" cy="4970028"/>
          </a:xfrm>
        </p:spPr>
      </p:pic>
    </p:spTree>
    <p:extLst>
      <p:ext uri="{BB962C8B-B14F-4D97-AF65-F5344CB8AC3E}">
        <p14:creationId xmlns:p14="http://schemas.microsoft.com/office/powerpoint/2010/main" val="363989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14CDDA58-792D-A6A0-C796-0666B61B5FAA}"/>
              </a:ext>
            </a:extLst>
          </p:cNvPr>
          <p:cNvSpPr>
            <a:spLocks noGrp="1"/>
          </p:cNvSpPr>
          <p:nvPr>
            <p:ph type="title"/>
          </p:nvPr>
        </p:nvSpPr>
        <p:spPr/>
        <p:txBody>
          <a:bodyPr/>
          <a:lstStyle/>
          <a:p>
            <a:r>
              <a:rPr lang="sr-Latn-RS" dirty="0"/>
              <a:t>Cirkumpolarne i anticirkumpolarne zvezde</a:t>
            </a:r>
            <a:endParaRPr lang="en-US" dirty="0"/>
          </a:p>
        </p:txBody>
      </p:sp>
      <p:sp>
        <p:nvSpPr>
          <p:cNvPr id="3" name="Чувар места за садржај 2">
            <a:extLst>
              <a:ext uri="{FF2B5EF4-FFF2-40B4-BE49-F238E27FC236}">
                <a16:creationId xmlns:a16="http://schemas.microsoft.com/office/drawing/2014/main" id="{8D0111FF-9E5E-4754-F6C3-45FB82B7A331}"/>
              </a:ext>
            </a:extLst>
          </p:cNvPr>
          <p:cNvSpPr>
            <a:spLocks noGrp="1"/>
          </p:cNvSpPr>
          <p:nvPr>
            <p:ph idx="1"/>
          </p:nvPr>
        </p:nvSpPr>
        <p:spPr>
          <a:xfrm>
            <a:off x="838200" y="1825625"/>
            <a:ext cx="10515600" cy="2681061"/>
          </a:xfrm>
        </p:spPr>
        <p:txBody>
          <a:bodyPr/>
          <a:lstStyle/>
          <a:p>
            <a:r>
              <a:rPr lang="en-US" dirty="0">
                <a:hlinkClick r:id="rId2"/>
              </a:rPr>
              <a:t>https://sh.wikipedia.org/wiki/Cirkumpolarna_zvije%C5%BE%C4%91a#/media/Datoteka:Zirkumpolar_ani.gif</a:t>
            </a:r>
            <a:endParaRPr lang="sr-Latn-RS" dirty="0"/>
          </a:p>
          <a:p>
            <a:endParaRPr lang="en-US" dirty="0"/>
          </a:p>
        </p:txBody>
      </p:sp>
    </p:spTree>
    <p:extLst>
      <p:ext uri="{BB962C8B-B14F-4D97-AF65-F5344CB8AC3E}">
        <p14:creationId xmlns:p14="http://schemas.microsoft.com/office/powerpoint/2010/main" val="2439522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A7BA822A-F926-9B10-6B8F-AF186B318905}"/>
              </a:ext>
            </a:extLst>
          </p:cNvPr>
          <p:cNvSpPr>
            <a:spLocks noGrp="1"/>
          </p:cNvSpPr>
          <p:nvPr>
            <p:ph type="title"/>
          </p:nvPr>
        </p:nvSpPr>
        <p:spPr>
          <a:xfrm>
            <a:off x="915826" y="1306285"/>
            <a:ext cx="10515600" cy="1781953"/>
          </a:xfrm>
        </p:spPr>
        <p:txBody>
          <a:bodyPr/>
          <a:lstStyle/>
          <a:p>
            <a:r>
              <a:rPr lang="en-US" dirty="0"/>
              <a:t>https://www.youtube.com/watch?v=gmzmNDzUHEk</a:t>
            </a:r>
          </a:p>
        </p:txBody>
      </p:sp>
      <p:sp>
        <p:nvSpPr>
          <p:cNvPr id="3" name="Чувар места за текст 2">
            <a:extLst>
              <a:ext uri="{FF2B5EF4-FFF2-40B4-BE49-F238E27FC236}">
                <a16:creationId xmlns:a16="http://schemas.microsoft.com/office/drawing/2014/main" id="{308F1742-BFF2-75E1-2C2E-D34DC34F14AC}"/>
              </a:ext>
            </a:extLst>
          </p:cNvPr>
          <p:cNvSpPr>
            <a:spLocks noGrp="1"/>
          </p:cNvSpPr>
          <p:nvPr>
            <p:ph type="body" idx="1"/>
          </p:nvPr>
        </p:nvSpPr>
        <p:spPr>
          <a:xfrm>
            <a:off x="838200" y="4692100"/>
            <a:ext cx="10515600" cy="1500187"/>
          </a:xfrm>
        </p:spPr>
        <p:txBody>
          <a:bodyPr>
            <a:normAutofit/>
          </a:bodyPr>
          <a:lstStyle/>
          <a:p>
            <a:pPr algn="ctr"/>
            <a:r>
              <a:rPr lang="sr-Cyrl-RS" sz="4800" dirty="0">
                <a:solidFill>
                  <a:schemeClr val="tx1"/>
                </a:solidFill>
              </a:rPr>
              <a:t>Двојне звезде</a:t>
            </a:r>
            <a:endParaRPr lang="en-US" sz="4800" dirty="0">
              <a:solidFill>
                <a:schemeClr val="tx1"/>
              </a:solidFill>
            </a:endParaRPr>
          </a:p>
        </p:txBody>
      </p:sp>
    </p:spTree>
    <p:extLst>
      <p:ext uri="{BB962C8B-B14F-4D97-AF65-F5344CB8AC3E}">
        <p14:creationId xmlns:p14="http://schemas.microsoft.com/office/powerpoint/2010/main" val="278455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4D7AC4B3-EFAE-929E-6489-77A8BFCAEEC8}"/>
              </a:ext>
            </a:extLst>
          </p:cNvPr>
          <p:cNvSpPr>
            <a:spLocks noGrp="1"/>
          </p:cNvSpPr>
          <p:nvPr>
            <p:ph type="title"/>
          </p:nvPr>
        </p:nvSpPr>
        <p:spPr>
          <a:xfrm>
            <a:off x="838200" y="365125"/>
            <a:ext cx="10515600" cy="4309512"/>
          </a:xfrm>
        </p:spPr>
        <p:txBody>
          <a:bodyPr>
            <a:normAutofit/>
          </a:bodyPr>
          <a:lstStyle/>
          <a:p>
            <a:pPr algn="ctr"/>
            <a:r>
              <a:rPr lang="sr-Cyrl-RS" b="0" i="1" dirty="0">
                <a:solidFill>
                  <a:srgbClr val="1D2129"/>
                </a:solidFill>
                <a:effectLst/>
                <a:latin typeface="Helvetica" panose="020B0604020202020204" pitchFamily="34" charset="0"/>
              </a:rPr>
              <a:t>Стихови из песме</a:t>
            </a:r>
            <a:br>
              <a:rPr lang="sr-Cyrl-RS" b="0" i="1" dirty="0">
                <a:solidFill>
                  <a:srgbClr val="1D2129"/>
                </a:solidFill>
                <a:effectLst/>
                <a:latin typeface="Helvetica" panose="020B0604020202020204" pitchFamily="34" charset="0"/>
              </a:rPr>
            </a:br>
            <a:r>
              <a:rPr lang="sr-Cyrl-RS" b="0" i="1" dirty="0">
                <a:solidFill>
                  <a:srgbClr val="1D2129"/>
                </a:solidFill>
                <a:effectLst/>
                <a:latin typeface="Helvetica" panose="020B0604020202020204" pitchFamily="34" charset="0"/>
              </a:rPr>
              <a:t>,,Љубав на роботски начин“ </a:t>
            </a:r>
            <a:br>
              <a:rPr lang="sr-Cyrl-RS" b="0" i="1" dirty="0">
                <a:solidFill>
                  <a:srgbClr val="1D2129"/>
                </a:solidFill>
                <a:effectLst/>
                <a:latin typeface="Helvetica" panose="020B0604020202020204" pitchFamily="34" charset="0"/>
              </a:rPr>
            </a:br>
            <a:r>
              <a:rPr lang="sr-Cyrl-RS" b="0" i="1" dirty="0">
                <a:solidFill>
                  <a:srgbClr val="1D2129"/>
                </a:solidFill>
                <a:effectLst/>
                <a:latin typeface="Helvetica" panose="020B0604020202020204" pitchFamily="34" charset="0"/>
              </a:rPr>
              <a:t>Жак Превер</a:t>
            </a:r>
            <a:br>
              <a:rPr lang="sr-Latn-RS" b="0" i="1" dirty="0">
                <a:solidFill>
                  <a:srgbClr val="1D2129"/>
                </a:solidFill>
                <a:effectLst/>
                <a:latin typeface="Helvetica" panose="020B0604020202020204" pitchFamily="34" charset="0"/>
              </a:rPr>
            </a:br>
            <a:br>
              <a:rPr lang="en-US" b="0" i="1" dirty="0">
                <a:solidFill>
                  <a:srgbClr val="1D2129"/>
                </a:solidFill>
                <a:effectLst/>
                <a:latin typeface="Helvetica" panose="020B0604020202020204" pitchFamily="34" charset="0"/>
              </a:rPr>
            </a:br>
            <a:r>
              <a:rPr lang="sr-Latn-RS" i="1" dirty="0">
                <a:solidFill>
                  <a:srgbClr val="1D2129"/>
                </a:solidFill>
                <a:latin typeface="Helvetica" panose="020B0604020202020204" pitchFamily="34" charset="0"/>
              </a:rPr>
              <a:t>(</a:t>
            </a:r>
            <a:r>
              <a:rPr lang="sr-Cyrl-RS" i="1" dirty="0">
                <a:solidFill>
                  <a:srgbClr val="1D2129"/>
                </a:solidFill>
                <a:latin typeface="Helvetica" panose="020B0604020202020204" pitchFamily="34" charset="0"/>
              </a:rPr>
              <a:t> песма настала око 1920.године)</a:t>
            </a:r>
            <a:endParaRPr lang="en-US" i="1" dirty="0"/>
          </a:p>
        </p:txBody>
      </p:sp>
    </p:spTree>
    <p:extLst>
      <p:ext uri="{BB962C8B-B14F-4D97-AF65-F5344CB8AC3E}">
        <p14:creationId xmlns:p14="http://schemas.microsoft.com/office/powerpoint/2010/main" val="1137455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DC515A56-F413-9E94-F46D-449D10256B93}"/>
              </a:ext>
            </a:extLst>
          </p:cNvPr>
          <p:cNvSpPr>
            <a:spLocks noGrp="1"/>
          </p:cNvSpPr>
          <p:nvPr>
            <p:ph type="ctrTitle"/>
          </p:nvPr>
        </p:nvSpPr>
        <p:spPr/>
        <p:txBody>
          <a:bodyPr/>
          <a:lstStyle/>
          <a:p>
            <a:r>
              <a:rPr lang="ru-RU" sz="6000" b="0" i="0" dirty="0">
                <a:solidFill>
                  <a:srgbClr val="332A2A"/>
                </a:solidFill>
                <a:effectLst/>
                <a:latin typeface="Calibri" panose="020F0502020204030204" pitchFamily="34" charset="0"/>
              </a:rPr>
              <a:t>Data Harvest loggeri</a:t>
            </a:r>
            <a:endParaRPr lang="en-US" dirty="0"/>
          </a:p>
        </p:txBody>
      </p:sp>
      <p:sp>
        <p:nvSpPr>
          <p:cNvPr id="3" name="Поднаслов 2">
            <a:extLst>
              <a:ext uri="{FF2B5EF4-FFF2-40B4-BE49-F238E27FC236}">
                <a16:creationId xmlns:a16="http://schemas.microsoft.com/office/drawing/2014/main" id="{BB89F5E8-0C97-7879-66A2-8577E6A9C84D}"/>
              </a:ext>
            </a:extLst>
          </p:cNvPr>
          <p:cNvSpPr>
            <a:spLocks noGrp="1"/>
          </p:cNvSpPr>
          <p:nvPr>
            <p:ph type="subTitle" idx="1"/>
          </p:nvPr>
        </p:nvSpPr>
        <p:spPr/>
        <p:txBody>
          <a:bodyPr/>
          <a:lstStyle/>
          <a:p>
            <a:r>
              <a:rPr lang="sr-Cyrl-RS" dirty="0"/>
              <a:t>Елена, Огњен, Јован, Лазар</a:t>
            </a:r>
            <a:endParaRPr lang="en-US" dirty="0"/>
          </a:p>
        </p:txBody>
      </p:sp>
    </p:spTree>
    <p:extLst>
      <p:ext uri="{BB962C8B-B14F-4D97-AF65-F5344CB8AC3E}">
        <p14:creationId xmlns:p14="http://schemas.microsoft.com/office/powerpoint/2010/main" val="2666903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3EAEE75E-840F-1E71-5AC7-88D7D9A92F0A}"/>
              </a:ext>
            </a:extLst>
          </p:cNvPr>
          <p:cNvSpPr>
            <a:spLocks noGrp="1"/>
          </p:cNvSpPr>
          <p:nvPr>
            <p:ph type="ctrTitle"/>
          </p:nvPr>
        </p:nvSpPr>
        <p:spPr>
          <a:xfrm>
            <a:off x="1524000" y="1122363"/>
            <a:ext cx="9144000" cy="4130772"/>
          </a:xfrm>
        </p:spPr>
        <p:txBody>
          <a:bodyPr>
            <a:noAutofit/>
          </a:bodyPr>
          <a:lstStyle/>
          <a:p>
            <a:r>
              <a:rPr lang="ru-RU" sz="4400" b="0" i="0" dirty="0">
                <a:solidFill>
                  <a:srgbClr val="332A2A"/>
                </a:solidFill>
                <a:effectLst/>
                <a:latin typeface="Calibri" panose="020F0502020204030204" pitchFamily="34" charset="0"/>
              </a:rPr>
              <a:t>Data Harvest logger-и и сензори за мерење температуре, притиска, влажности ваздуха,  pH вредности, колометри и др.</a:t>
            </a:r>
            <a:endParaRPr lang="en-US" sz="4400" dirty="0"/>
          </a:p>
        </p:txBody>
      </p:sp>
    </p:spTree>
    <p:extLst>
      <p:ext uri="{BB962C8B-B14F-4D97-AF65-F5344CB8AC3E}">
        <p14:creationId xmlns:p14="http://schemas.microsoft.com/office/powerpoint/2010/main" val="1491521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a Logging Kit Complete, Model Number: JL-AE-9961">
            <a:extLst>
              <a:ext uri="{FF2B5EF4-FFF2-40B4-BE49-F238E27FC236}">
                <a16:creationId xmlns:a16="http://schemas.microsoft.com/office/drawing/2014/main" id="{A965DC3D-E967-EB0E-25A8-7959104ED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685" y="1156050"/>
            <a:ext cx="8506990" cy="416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400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текст 2">
            <a:extLst>
              <a:ext uri="{FF2B5EF4-FFF2-40B4-BE49-F238E27FC236}">
                <a16:creationId xmlns:a16="http://schemas.microsoft.com/office/drawing/2014/main" id="{7EF1058B-A60D-8774-C4CD-E02F7738ED75}"/>
              </a:ext>
            </a:extLst>
          </p:cNvPr>
          <p:cNvSpPr>
            <a:spLocks noGrp="1"/>
          </p:cNvSpPr>
          <p:nvPr>
            <p:ph type="body" idx="1"/>
          </p:nvPr>
        </p:nvSpPr>
        <p:spPr>
          <a:xfrm>
            <a:off x="2678112" y="4833937"/>
            <a:ext cx="6835775" cy="773112"/>
          </a:xfrm>
        </p:spPr>
        <p:txBody>
          <a:bodyPr/>
          <a:lstStyle/>
          <a:p>
            <a:pPr algn="ctr"/>
            <a:r>
              <a:rPr lang="sr-Latn-RS" dirty="0"/>
              <a:t>Ormar </a:t>
            </a:r>
            <a:r>
              <a:rPr lang="sr-Cyrl-RS" dirty="0"/>
              <a:t>- </a:t>
            </a:r>
            <a:r>
              <a:rPr lang="sr-Latn-RS" dirty="0"/>
              <a:t>punjač tableta</a:t>
            </a:r>
            <a:r>
              <a:rPr lang="sr-Cyrl-RS" dirty="0"/>
              <a:t> </a:t>
            </a:r>
            <a:endParaRPr lang="en-US" dirty="0"/>
          </a:p>
        </p:txBody>
      </p:sp>
      <p:pic>
        <p:nvPicPr>
          <p:cNvPr id="4098" name="Picture 2" descr="Laptop Charging Cart - The best Universal Charging Cart - UAE">
            <a:extLst>
              <a:ext uri="{FF2B5EF4-FFF2-40B4-BE49-F238E27FC236}">
                <a16:creationId xmlns:a16="http://schemas.microsoft.com/office/drawing/2014/main" id="{E46FAD34-F5B0-DF88-454B-04A0607A7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771525"/>
            <a:ext cx="10620375"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074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0F2113B7-7787-10F6-5B72-A2B9618D571D}"/>
              </a:ext>
            </a:extLst>
          </p:cNvPr>
          <p:cNvSpPr>
            <a:spLocks noGrp="1"/>
          </p:cNvSpPr>
          <p:nvPr>
            <p:ph type="title"/>
          </p:nvPr>
        </p:nvSpPr>
        <p:spPr/>
        <p:txBody>
          <a:bodyPr/>
          <a:lstStyle/>
          <a:p>
            <a:pPr marL="0" marR="0" algn="ctr">
              <a:lnSpc>
                <a:spcPct val="107000"/>
              </a:lnSpc>
              <a:spcBef>
                <a:spcPts val="0"/>
              </a:spcBef>
              <a:spcAft>
                <a:spcPts val="800"/>
              </a:spcAft>
            </a:pPr>
            <a:r>
              <a:rPr lang="sr-Cyrl-RS" sz="1800" kern="100" dirty="0">
                <a:latin typeface="Times New Roman" panose="02020603050405020304" pitchFamily="18" charset="0"/>
                <a:ea typeface="Calibri" panose="020F0502020204030204" pitchFamily="34" charset="0"/>
                <a:cs typeface="Times New Roman" panose="02020603050405020304" pitchFamily="18" charset="0"/>
              </a:rPr>
              <a:t>А</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трактивн</a:t>
            </a:r>
            <a:r>
              <a:rPr lang="sr-Latn-RS" sz="1800" kern="100"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методе</a:t>
            </a:r>
            <a:r>
              <a:rPr lang="sr-Latn-R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коришћењ</a:t>
            </a:r>
            <a:r>
              <a:rPr lang="sr-Latn-RS" sz="1800" kern="1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А</a:t>
            </a:r>
            <a:r>
              <a:rPr lang="sr-Latn-RS" sz="1800" kern="100" dirty="0">
                <a:effectLst/>
                <a:latin typeface="Times New Roman" panose="02020603050405020304" pitchFamily="18" charset="0"/>
                <a:ea typeface="Calibri" panose="020F0502020204030204" pitchFamily="34" charset="0"/>
                <a:cs typeface="Times New Roman" panose="02020603050405020304" pitchFamily="18" charset="0"/>
              </a:rPr>
              <a:t>I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у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образовању</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sr-Cyrl-R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br>
            <a:r>
              <a:rPr lang="sr-Latn-R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https://onlinedegrees.sandiego.edu/artificial-intelligence-education/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sr-Latn-R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https://ahaslides.com/sr/blog/15-innovative-teaching-methods/#AI</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Чувар места за текст 2">
            <a:extLst>
              <a:ext uri="{FF2B5EF4-FFF2-40B4-BE49-F238E27FC236}">
                <a16:creationId xmlns:a16="http://schemas.microsoft.com/office/drawing/2014/main" id="{BC5447E5-4F09-CF85-1B1D-770302AB649A}"/>
              </a:ext>
            </a:extLst>
          </p:cNvPr>
          <p:cNvSpPr>
            <a:spLocks noGrp="1"/>
          </p:cNvSpPr>
          <p:nvPr>
            <p:ph type="body" idx="1"/>
          </p:nvPr>
        </p:nvSpPr>
        <p:spPr/>
        <p:txBody>
          <a:bodyPr/>
          <a:lstStyle/>
          <a:p>
            <a:pPr algn="ctr"/>
            <a:r>
              <a:rPr lang="sr-Cyrl-RS" dirty="0">
                <a:solidFill>
                  <a:schemeClr val="tx1"/>
                </a:solidFill>
              </a:rPr>
              <a:t>Душан, Ђорђе и Немања</a:t>
            </a:r>
            <a:endParaRPr lang="en-US" dirty="0">
              <a:solidFill>
                <a:schemeClr val="tx1"/>
              </a:solidFill>
            </a:endParaRPr>
          </a:p>
        </p:txBody>
      </p:sp>
    </p:spTree>
    <p:extLst>
      <p:ext uri="{BB962C8B-B14F-4D97-AF65-F5344CB8AC3E}">
        <p14:creationId xmlns:p14="http://schemas.microsoft.com/office/powerpoint/2010/main" val="2661925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лика 2">
            <a:extLst>
              <a:ext uri="{FF2B5EF4-FFF2-40B4-BE49-F238E27FC236}">
                <a16:creationId xmlns:a16="http://schemas.microsoft.com/office/drawing/2014/main" id="{D680240A-2D98-E442-977A-EC852F5E5938}"/>
              </a:ext>
            </a:extLst>
          </p:cNvPr>
          <p:cNvPicPr>
            <a:picLocks noChangeAspect="1"/>
          </p:cNvPicPr>
          <p:nvPr/>
        </p:nvPicPr>
        <p:blipFill rotWithShape="1">
          <a:blip r:embed="rId2"/>
          <a:srcRect l="8496" t="17873" r="10419" b="6030"/>
          <a:stretch/>
        </p:blipFill>
        <p:spPr>
          <a:xfrm>
            <a:off x="696475" y="751373"/>
            <a:ext cx="10647800" cy="5620852"/>
          </a:xfrm>
          <a:prstGeom prst="rect">
            <a:avLst/>
          </a:prstGeom>
        </p:spPr>
      </p:pic>
    </p:spTree>
    <p:extLst>
      <p:ext uri="{BB962C8B-B14F-4D97-AF65-F5344CB8AC3E}">
        <p14:creationId xmlns:p14="http://schemas.microsoft.com/office/powerpoint/2010/main" val="1401742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29DDE1AC-7C36-16D7-9232-237992BC914B}"/>
              </a:ext>
            </a:extLst>
          </p:cNvPr>
          <p:cNvSpPr>
            <a:spLocks noGrp="1"/>
          </p:cNvSpPr>
          <p:nvPr>
            <p:ph type="title"/>
          </p:nvPr>
        </p:nvSpPr>
        <p:spPr>
          <a:xfrm>
            <a:off x="838200" y="374456"/>
            <a:ext cx="10515600" cy="6035675"/>
          </a:xfrm>
        </p:spPr>
        <p:txBody>
          <a:bodyPr>
            <a:normAutofit fontScale="90000"/>
          </a:bodyPr>
          <a:lstStyle/>
          <a:p>
            <a:br>
              <a:rPr lang="en-US" sz="2800" dirty="0"/>
            </a:br>
            <a:r>
              <a:rPr lang="en-US" sz="2800" b="0" i="0" strike="noStrike" dirty="0">
                <a:effectLst/>
                <a:latin typeface="Calibri" panose="020F0502020204030204" pitchFamily="34" charset="0"/>
                <a:hlinkClick r:id="rId2">
                  <a:extLst>
                    <a:ext uri="{A12FA001-AC4F-418D-AE19-62706E023703}">
                      <ahyp:hlinkClr xmlns:ahyp="http://schemas.microsoft.com/office/drawing/2018/hyperlinkcolor" val="tx"/>
                    </a:ext>
                  </a:extLst>
                </a:hlinkClick>
              </a:rPr>
              <a:t>https://www.politika.rs/scc/clanak/588046/U-Brazilu-usvojen-zakon-koji-je-u-potpunosti-napisala-vestacka-inteligencija</a:t>
            </a:r>
            <a:br>
              <a:rPr lang="en-US" sz="2800" b="0" i="0" strike="noStrike" dirty="0">
                <a:effectLst/>
                <a:latin typeface="Calibri" panose="020F0502020204030204" pitchFamily="34" charset="0"/>
              </a:rPr>
            </a:br>
            <a:br>
              <a:rPr lang="en-US" sz="2800" b="0" i="0" strike="noStrike" dirty="0">
                <a:effectLst/>
                <a:latin typeface="Calibri" panose="020F0502020204030204" pitchFamily="34"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elementarium</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cpn</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rs</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centru</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panel</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buducnost</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rada</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buducnost</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bez</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rada</a:t>
            </a: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sr-Cyrl-RS" sz="2800" kern="100" dirty="0">
                <a:effectLst/>
                <a:latin typeface="Times New Roman" panose="02020603050405020304" pitchFamily="18" charset="0"/>
                <a:ea typeface="Calibri" panose="020F0502020204030204" pitchFamily="34" charset="0"/>
                <a:cs typeface="Times New Roman" panose="02020603050405020304" pitchFamily="18" charset="0"/>
              </a:rPr>
              <a:t>https://www.blackbox.global/</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br>
            <a:r>
              <a:rPr lang="en-US" sz="2800" dirty="0"/>
              <a:t>https://ivandabetic.com/30-najpopularnijih-ai-alata-koji-vam-mogu-pomoci-u-vasem-poslu/</a:t>
            </a:r>
            <a:br>
              <a:rPr lang="en-US" sz="2800" dirty="0"/>
            </a:br>
            <a:br>
              <a:rPr lang="en-US" sz="2800" dirty="0"/>
            </a:br>
            <a:r>
              <a:rPr lang="en-US" sz="2800" dirty="0" err="1"/>
              <a:t>ChatGpt</a:t>
            </a:r>
            <a:r>
              <a:rPr lang="en-US" sz="2800" dirty="0"/>
              <a:t>,</a:t>
            </a:r>
            <a:r>
              <a:rPr lang="en-US" sz="2800" i="0" strike="noStrike" dirty="0">
                <a:effectLst/>
                <a:latin typeface="Source Sans Pro" panose="020B0503030403020204" pitchFamily="34" charset="0"/>
                <a:hlinkClick r:id="rId4">
                  <a:extLst>
                    <a:ext uri="{A12FA001-AC4F-418D-AE19-62706E023703}">
                      <ahyp:hlinkClr xmlns:ahyp="http://schemas.microsoft.com/office/drawing/2018/hyperlinkcolor" val="tx"/>
                    </a:ext>
                  </a:extLst>
                </a:hlinkClick>
              </a:rPr>
              <a:t> </a:t>
            </a:r>
            <a:r>
              <a:rPr lang="en-US" sz="2800" i="0" strike="noStrike" dirty="0" err="1">
                <a:effectLst/>
                <a:latin typeface="Source Sans Pro" panose="020B0503030403020204" pitchFamily="34" charset="0"/>
                <a:hlinkClick r:id="rId4">
                  <a:extLst>
                    <a:ext uri="{A12FA001-AC4F-418D-AE19-62706E023703}">
                      <ahyp:hlinkClr xmlns:ahyp="http://schemas.microsoft.com/office/drawing/2018/hyperlinkcolor" val="tx"/>
                    </a:ext>
                  </a:extLst>
                </a:hlinkClick>
              </a:rPr>
              <a:t>Midjourney</a:t>
            </a:r>
            <a:br>
              <a:rPr lang="en-US" sz="2800" i="0" dirty="0">
                <a:effectLst/>
                <a:latin typeface="Source Sans Pro" panose="020B0503030403020204" pitchFamily="34" charset="0"/>
              </a:rPr>
            </a:br>
            <a:r>
              <a:rPr lang="en-US" sz="2800" i="0" dirty="0" err="1">
                <a:effectLst/>
                <a:latin typeface="Source Sans Pro" panose="020B0503030403020204" pitchFamily="34" charset="0"/>
              </a:rPr>
              <a:t>Codeium</a:t>
            </a:r>
            <a:r>
              <a:rPr lang="en-US" sz="2800" i="0" dirty="0">
                <a:effectLst/>
                <a:latin typeface="Source Sans Pro" panose="020B0503030403020204" pitchFamily="34" charset="0"/>
              </a:rPr>
              <a:t>, Tome, </a:t>
            </a:r>
            <a:r>
              <a:rPr lang="en-US" sz="2800" i="0" dirty="0" err="1">
                <a:effectLst/>
                <a:latin typeface="-apple-system"/>
              </a:rPr>
              <a:t>Namelix</a:t>
            </a:r>
            <a:r>
              <a:rPr lang="en-US" sz="2800" i="0" dirty="0">
                <a:effectLst/>
                <a:latin typeface="-apple-system"/>
              </a:rPr>
              <a:t>, </a:t>
            </a:r>
            <a:r>
              <a:rPr lang="en-US" sz="2800" i="0" dirty="0" err="1">
                <a:effectLst/>
                <a:latin typeface="-apple-system"/>
              </a:rPr>
              <a:t>Fliki</a:t>
            </a:r>
            <a:r>
              <a:rPr lang="en-US" sz="2800" i="0" dirty="0">
                <a:effectLst/>
                <a:latin typeface="-apple-system"/>
              </a:rPr>
              <a:t>, </a:t>
            </a:r>
            <a:r>
              <a:rPr lang="en-US" sz="2800" i="0" dirty="0" err="1">
                <a:effectLst/>
                <a:latin typeface="-apple-system"/>
              </a:rPr>
              <a:t>Codeium</a:t>
            </a:r>
            <a:r>
              <a:rPr lang="en-US" sz="2800" i="0" dirty="0">
                <a:effectLst/>
                <a:latin typeface="-apple-system"/>
              </a:rPr>
              <a:t>, </a:t>
            </a:r>
            <a:r>
              <a:rPr lang="en-US" sz="2800" i="0" dirty="0" err="1">
                <a:effectLst/>
                <a:latin typeface="-apple-system"/>
              </a:rPr>
              <a:t>Writesonic</a:t>
            </a:r>
            <a:r>
              <a:rPr lang="en-US" sz="2800" i="0" dirty="0">
                <a:effectLst/>
                <a:latin typeface="-apple-system"/>
              </a:rPr>
              <a:t>, </a:t>
            </a:r>
            <a:r>
              <a:rPr lang="en-US" sz="2800" i="0" dirty="0" err="1">
                <a:effectLst/>
                <a:latin typeface="-apple-system"/>
              </a:rPr>
              <a:t>Riffusion</a:t>
            </a:r>
            <a:r>
              <a:rPr lang="en-US" sz="2800" i="0" dirty="0">
                <a:effectLst/>
                <a:latin typeface="-apple-system"/>
              </a:rPr>
              <a:t>, </a:t>
            </a:r>
            <a:r>
              <a:rPr lang="en-US" sz="2800" i="0" dirty="0" err="1">
                <a:effectLst/>
                <a:latin typeface="-apple-system"/>
              </a:rPr>
              <a:t>Looka</a:t>
            </a:r>
            <a:r>
              <a:rPr lang="en-US" sz="2800" i="0" dirty="0">
                <a:effectLst/>
                <a:latin typeface="-apple-system"/>
              </a:rPr>
              <a:t>, Copy.ai, Piggy Quiz Maker, Andi </a:t>
            </a:r>
            <a:r>
              <a:rPr lang="en-US" sz="2800" i="0" dirty="0" err="1">
                <a:effectLst/>
                <a:latin typeface="-apple-system"/>
              </a:rPr>
              <a:t>i</a:t>
            </a:r>
            <a:r>
              <a:rPr lang="en-US" sz="2800" i="0" dirty="0">
                <a:effectLst/>
                <a:latin typeface="-apple-system"/>
              </a:rPr>
              <a:t> </a:t>
            </a:r>
            <a:r>
              <a:rPr lang="en-US" sz="2800" i="0" dirty="0" err="1">
                <a:effectLst/>
                <a:latin typeface="-apple-system"/>
              </a:rPr>
              <a:t>ostale</a:t>
            </a:r>
            <a:r>
              <a:rPr lang="en-US" sz="2800" i="0" dirty="0">
                <a:effectLst/>
                <a:latin typeface="-apple-system"/>
              </a:rPr>
              <a:t>.</a:t>
            </a:r>
            <a:br>
              <a:rPr lang="en-US" sz="3600" dirty="0"/>
            </a:br>
            <a:endParaRPr lang="en-US" sz="3600" dirty="0"/>
          </a:p>
        </p:txBody>
      </p:sp>
    </p:spTree>
    <p:extLst>
      <p:ext uri="{BB962C8B-B14F-4D97-AF65-F5344CB8AC3E}">
        <p14:creationId xmlns:p14="http://schemas.microsoft.com/office/powerpoint/2010/main" val="2063088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A2025AD9-4916-EC58-FF85-B12804A07EF4}"/>
              </a:ext>
            </a:extLst>
          </p:cNvPr>
          <p:cNvSpPr>
            <a:spLocks noGrp="1"/>
          </p:cNvSpPr>
          <p:nvPr>
            <p:ph type="title"/>
          </p:nvPr>
        </p:nvSpPr>
        <p:spPr/>
        <p:txBody>
          <a:bodyPr/>
          <a:lstStyle/>
          <a:p>
            <a:r>
              <a:rPr lang="en-US" dirty="0"/>
              <a:t>Back to the Future – </a:t>
            </a:r>
            <a:r>
              <a:rPr lang="sr-Cyrl-RS" dirty="0"/>
              <a:t>шта даље?</a:t>
            </a:r>
            <a:endParaRPr lang="en-US" dirty="0"/>
          </a:p>
        </p:txBody>
      </p:sp>
      <p:sp>
        <p:nvSpPr>
          <p:cNvPr id="3" name="Чувар места за текст 2">
            <a:extLst>
              <a:ext uri="{FF2B5EF4-FFF2-40B4-BE49-F238E27FC236}">
                <a16:creationId xmlns:a16="http://schemas.microsoft.com/office/drawing/2014/main" id="{A92FEF98-7670-8D38-4DD3-28265C6596A8}"/>
              </a:ext>
            </a:extLst>
          </p:cNvPr>
          <p:cNvSpPr>
            <a:spLocks noGrp="1"/>
          </p:cNvSpPr>
          <p:nvPr>
            <p:ph type="body" idx="1"/>
          </p:nvPr>
        </p:nvSpPr>
        <p:spPr/>
        <p:txBody>
          <a:bodyPr/>
          <a:lstStyle/>
          <a:p>
            <a:pPr algn="ctr"/>
            <a:r>
              <a:rPr lang="sr-Cyrl-RS" dirty="0">
                <a:solidFill>
                  <a:schemeClr val="tx1"/>
                </a:solidFill>
              </a:rPr>
              <a:t>Михаило, Никола,  Лазар и Драган</a:t>
            </a:r>
            <a:endParaRPr lang="en-US" dirty="0">
              <a:solidFill>
                <a:schemeClr val="tx1"/>
              </a:solidFill>
            </a:endParaRPr>
          </a:p>
        </p:txBody>
      </p:sp>
    </p:spTree>
    <p:extLst>
      <p:ext uri="{BB962C8B-B14F-4D97-AF65-F5344CB8AC3E}">
        <p14:creationId xmlns:p14="http://schemas.microsoft.com/office/powerpoint/2010/main" val="52743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A905C185-6EE9-AFF4-72C7-B43E5DE24BFA}"/>
              </a:ext>
            </a:extLst>
          </p:cNvPr>
          <p:cNvSpPr>
            <a:spLocks noGrp="1"/>
          </p:cNvSpPr>
          <p:nvPr>
            <p:ph type="title"/>
          </p:nvPr>
        </p:nvSpPr>
        <p:spPr>
          <a:xfrm>
            <a:off x="1031360" y="723900"/>
            <a:ext cx="10515600" cy="1838326"/>
          </a:xfrm>
        </p:spPr>
        <p:txBody>
          <a:bodyPr>
            <a:normAutofit/>
          </a:bodyPr>
          <a:lstStyle/>
          <a:p>
            <a:pPr marL="0" marR="0">
              <a:lnSpc>
                <a:spcPct val="107000"/>
              </a:lnSpc>
              <a:spcBef>
                <a:spcPts val="0"/>
              </a:spcBef>
              <a:spcAft>
                <a:spcPts val="800"/>
              </a:spcAft>
            </a:pPr>
            <a:r>
              <a:rPr lang="sr-Cyrl-RS" sz="2200" kern="100" dirty="0">
                <a:effectLst/>
                <a:latin typeface="Times New Roman" panose="02020603050405020304" pitchFamily="18" charset="0"/>
                <a:ea typeface="Calibri" panose="020F0502020204030204" pitchFamily="34" charset="0"/>
                <a:cs typeface="Times New Roman" panose="02020603050405020304" pitchFamily="18" charset="0"/>
              </a:rPr>
              <a:t>Од мајмуна до робота</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r>
              <a:rPr lang="sr-Cyrl-RS" sz="2200" kern="100" dirty="0">
                <a:effectLst/>
                <a:latin typeface="Times New Roman" panose="02020603050405020304" pitchFamily="18" charset="0"/>
                <a:ea typeface="Calibri" panose="020F0502020204030204" pitchFamily="34" charset="0"/>
                <a:cs typeface="Times New Roman" panose="02020603050405020304" pitchFamily="18" charset="0"/>
              </a:rPr>
              <a:t>Теорема бесконачног мајмуна    </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www.wikiwand.com/sr/</a:t>
            </a:r>
            <a:r>
              <a:rPr lang="sr-Cyrl-RS" sz="2200" kern="100" dirty="0" err="1">
                <a:effectLst/>
                <a:latin typeface="Times New Roman" panose="02020603050405020304" pitchFamily="18" charset="0"/>
                <a:ea typeface="Calibri" panose="020F0502020204030204" pitchFamily="34" charset="0"/>
                <a:cs typeface="Times New Roman" panose="02020603050405020304" pitchFamily="18" charset="0"/>
              </a:rPr>
              <a:t>Теорема_бесконачног_мајмуна</a:t>
            </a:r>
            <a:br>
              <a:rPr lang="sr-Cyrl-RS" sz="22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u="none" strike="noStrike"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Elon Musk on Tesla's future: everyone will have their own Robot</a:t>
            </a:r>
            <a:endParaRPr lang="en-US" dirty="0"/>
          </a:p>
        </p:txBody>
      </p:sp>
      <p:pic>
        <p:nvPicPr>
          <p:cNvPr id="3" name="Слика 2" descr="^Слика на којој се налази мајмун, сисар&#10;&#10;Опис је аутоматски генерисан">
            <a:extLst>
              <a:ext uri="{FF2B5EF4-FFF2-40B4-BE49-F238E27FC236}">
                <a16:creationId xmlns:a16="http://schemas.microsoft.com/office/drawing/2014/main" id="{3B8271BB-BB73-9617-D0D0-44ABA4C6F0C3}"/>
              </a:ext>
            </a:extLst>
          </p:cNvPr>
          <p:cNvPicPr>
            <a:picLocks noChangeAspect="1"/>
          </p:cNvPicPr>
          <p:nvPr/>
        </p:nvPicPr>
        <p:blipFill rotWithShape="1">
          <a:blip r:embed="rId3">
            <a:extLst>
              <a:ext uri="{28A0092B-C50C-407E-A947-70E740481C1C}">
                <a14:useLocalDpi xmlns:a14="http://schemas.microsoft.com/office/drawing/2010/main" val="0"/>
              </a:ext>
            </a:extLst>
          </a:blip>
          <a:srcRect r="-94" b="46123"/>
          <a:stretch/>
        </p:blipFill>
        <p:spPr>
          <a:xfrm>
            <a:off x="1031360" y="2685856"/>
            <a:ext cx="10322440" cy="3694922"/>
          </a:xfrm>
          <a:prstGeom prst="rect">
            <a:avLst/>
          </a:prstGeom>
        </p:spPr>
      </p:pic>
    </p:spTree>
    <p:extLst>
      <p:ext uri="{BB962C8B-B14F-4D97-AF65-F5344CB8AC3E}">
        <p14:creationId xmlns:p14="http://schemas.microsoft.com/office/powerpoint/2010/main" val="2250861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462A0AA3-3A9D-EE34-184D-6896E2EDF239}"/>
              </a:ext>
            </a:extLst>
          </p:cNvPr>
          <p:cNvSpPr>
            <a:spLocks noGrp="1"/>
          </p:cNvSpPr>
          <p:nvPr>
            <p:ph type="title"/>
          </p:nvPr>
        </p:nvSpPr>
        <p:spPr>
          <a:xfrm>
            <a:off x="838200" y="365125"/>
            <a:ext cx="10515600" cy="5531822"/>
          </a:xfrm>
        </p:spPr>
        <p:txBody>
          <a:bodyPr>
            <a:normAutofit/>
          </a:bodyPr>
          <a:lstStyle/>
          <a:p>
            <a:pPr algn="ctr"/>
            <a:r>
              <a:rPr lang="ru-RU" sz="2000" b="0" i="0" dirty="0">
                <a:effectLst/>
                <a:latin typeface="IBM Plex Sans" panose="020F0502020204030204" pitchFamily="34" charset="0"/>
              </a:rPr>
              <a:t>Ако бисмо нашли неколико мајмуна и ставили их за писа</a:t>
            </a:r>
            <a:r>
              <a:rPr lang="sr-Cyrl-RS" sz="2000" b="0" i="0" dirty="0">
                <a:effectLst/>
                <a:latin typeface="IBM Plex Sans" panose="020F0502020204030204" pitchFamily="34" charset="0"/>
              </a:rPr>
              <a:t>ћ</a:t>
            </a:r>
            <a:r>
              <a:rPr lang="ru-RU" sz="2000" b="0" i="0" dirty="0">
                <a:effectLst/>
                <a:latin typeface="IBM Plex Sans" panose="020F0502020204030204" pitchFamily="34" charset="0"/>
              </a:rPr>
              <a:t>е машине, шта мислите, да ли би они успели да откуцају нешто смислено? </a:t>
            </a:r>
            <a:br>
              <a:rPr lang="ru-RU" sz="2000" b="0" i="0" dirty="0">
                <a:effectLst/>
                <a:latin typeface="IBM Plex Sans" panose="020F0502020204030204" pitchFamily="34" charset="0"/>
              </a:rPr>
            </a:br>
            <a:r>
              <a:rPr lang="ru-RU" sz="2000" b="0" i="0" dirty="0">
                <a:effectLst/>
                <a:latin typeface="IBM Plex Sans" panose="020F0502020204030204" pitchFamily="34" charset="0"/>
              </a:rPr>
              <a:t>Замислите сада да се у довољно великој просторији донесе бесконачно много писаћих машина и поред њих постави бесконачно много мајмуна који би морали ту да седе и куцају. Али мајмуни не знају слова, па се може рећи да ће само седети и лупати по машини. Када их је оволико, мислите ли да постоји шанса да неки од њих откуцају смислену реченицу? Вероватно</a:t>
            </a:r>
            <a:r>
              <a:rPr lang="sr-Cyrl-RS" sz="2000" b="0" i="0" dirty="0" err="1">
                <a:effectLst/>
                <a:latin typeface="IBM Plex Sans" panose="020F0502020204030204" pitchFamily="34" charset="0"/>
              </a:rPr>
              <a:t>ћа</a:t>
            </a:r>
            <a:r>
              <a:rPr lang="ru-RU" sz="2000" b="0" i="0" dirty="0">
                <a:effectLst/>
                <a:latin typeface="IBM Plex Sans" panose="020F0502020204030204" pitchFamily="34" charset="0"/>
              </a:rPr>
              <a:t> за то је јако мала. Али вероватноћа да један од мајмуна лупајући по тастатури откуца једно цело Шекспирово дело је 100%. Зашто?</a:t>
            </a:r>
            <a:br>
              <a:rPr lang="ru-RU" sz="2000" b="0" i="0" dirty="0">
                <a:effectLst/>
                <a:latin typeface="IBM Plex Sans" panose="020F0502020204030204" pitchFamily="34" charset="0"/>
              </a:rPr>
            </a:br>
            <a:r>
              <a:rPr lang="ru-RU" sz="2000" b="0" i="0" dirty="0">
                <a:effectLst/>
                <a:latin typeface="IBM Plex Sans" panose="020F0502020204030204" pitchFamily="34" charset="0"/>
              </a:rPr>
              <a:t>Свака реч, реченица, текст представља одређени низ карактера. Ако би мајмун случајно куцао по тастатури, постојала би јако мала шанса да се, комбиновањем откуцаних карактера, добије реченица из неког Шекспировог дела. Ако бисмо време куцања мајмуна продужавали, шанса да он откуца још неку реченицу би се повећала, тиме би продужавање радног времена мајмуна до у бесконачност довело до тога да на крају откуцаја комплетно Шекспирово дело. Делује невероватно</a:t>
            </a:r>
            <a:r>
              <a:rPr lang="ru-RU" sz="2000" b="0" i="0" dirty="0">
                <a:solidFill>
                  <a:srgbClr val="828282"/>
                </a:solidFill>
                <a:effectLst/>
                <a:latin typeface="IBM Plex Sans" panose="020F0502020204030204" pitchFamily="34" charset="0"/>
              </a:rPr>
              <a:t>.</a:t>
            </a:r>
            <a:endParaRPr lang="en-US" dirty="0"/>
          </a:p>
        </p:txBody>
      </p:sp>
    </p:spTree>
    <p:extLst>
      <p:ext uri="{BB962C8B-B14F-4D97-AF65-F5344CB8AC3E}">
        <p14:creationId xmlns:p14="http://schemas.microsoft.com/office/powerpoint/2010/main" val="276297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A50A5529-FE7A-E555-B21C-5FB2D45CDACB}"/>
              </a:ext>
            </a:extLst>
          </p:cNvPr>
          <p:cNvSpPr>
            <a:spLocks noGrp="1"/>
          </p:cNvSpPr>
          <p:nvPr>
            <p:ph type="title"/>
          </p:nvPr>
        </p:nvSpPr>
        <p:spPr>
          <a:xfrm>
            <a:off x="940836" y="2025974"/>
            <a:ext cx="10515600" cy="1325563"/>
          </a:xfrm>
        </p:spPr>
        <p:txBody>
          <a:bodyPr>
            <a:normAutofit fontScale="90000"/>
          </a:bodyPr>
          <a:lstStyle/>
          <a:p>
            <a:pPr algn="ctr"/>
            <a:r>
              <a:rPr lang="sr-Cyrl-RS" i="1" dirty="0"/>
              <a:t>Мења се начин на који учимо,</a:t>
            </a:r>
            <a:br>
              <a:rPr lang="sr-Latn-RS" i="1" dirty="0"/>
            </a:br>
            <a:r>
              <a:rPr lang="sr-Cyrl-RS" i="1" dirty="0"/>
              <a:t> али трагање за лепотом и истином је вечно…</a:t>
            </a:r>
            <a:endParaRPr lang="en-US" i="1" dirty="0"/>
          </a:p>
        </p:txBody>
      </p:sp>
    </p:spTree>
    <p:extLst>
      <p:ext uri="{BB962C8B-B14F-4D97-AF65-F5344CB8AC3E}">
        <p14:creationId xmlns:p14="http://schemas.microsoft.com/office/powerpoint/2010/main" val="2319455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a:extLst>
              <a:ext uri="{FF2B5EF4-FFF2-40B4-BE49-F238E27FC236}">
                <a16:creationId xmlns:a16="http://schemas.microsoft.com/office/drawing/2014/main" id="{903028B9-2976-EA30-B913-CD0ACED01886}"/>
              </a:ext>
            </a:extLst>
          </p:cNvPr>
          <p:cNvSpPr>
            <a:spLocks noGrp="1"/>
          </p:cNvSpPr>
          <p:nvPr>
            <p:ph idx="1"/>
          </p:nvPr>
        </p:nvSpPr>
        <p:spPr>
          <a:xfrm>
            <a:off x="987489" y="1144489"/>
            <a:ext cx="10515600" cy="4789779"/>
          </a:xfrm>
        </p:spPr>
        <p:txBody>
          <a:bodyPr/>
          <a:lstStyle/>
          <a:p>
            <a:pPr marL="0" marR="0" indent="0" algn="just" fontAlgn="base">
              <a:lnSpc>
                <a:spcPct val="107000"/>
              </a:lnSpc>
              <a:spcBef>
                <a:spcPts val="600"/>
              </a:spcBef>
              <a:spcAft>
                <a:spcPts val="1200"/>
              </a:spcAft>
              <a:buNone/>
            </a:pP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107000"/>
              </a:lnSpc>
              <a:spcBef>
                <a:spcPts val="600"/>
              </a:spcBef>
              <a:spcAft>
                <a:spcPts val="1200"/>
              </a:spcAft>
            </a:pPr>
            <a:r>
              <a:rPr lang="ru-RU" sz="1800" i="0" dirty="0">
                <a:effectLst/>
                <a:latin typeface="Times New Roman" panose="02020603050405020304" pitchFamily="18" charset="0"/>
                <a:cs typeface="Times New Roman" panose="02020603050405020304" pitchFamily="18" charset="0"/>
              </a:rPr>
              <a:t>Теорема бесконачног мајмуна тврди да ће мајмун ударајући насумично по тастатури </a:t>
            </a:r>
            <a:r>
              <a:rPr lang="ru-RU" sz="1800" i="0" strike="noStrike" dirty="0">
                <a:effectLst/>
                <a:latin typeface="Times New Roman" panose="02020603050405020304" pitchFamily="18" charset="0"/>
                <a:cs typeface="Times New Roman" panose="02020603050405020304" pitchFamily="18" charset="0"/>
                <a:hlinkClick r:id="rId2" tooltip="Писаћа машина">
                  <a:extLst>
                    <a:ext uri="{A12FA001-AC4F-418D-AE19-62706E023703}">
                      <ahyp:hlinkClr xmlns:ahyp="http://schemas.microsoft.com/office/drawing/2018/hyperlinkcolor" val="tx"/>
                    </a:ext>
                  </a:extLst>
                </a:hlinkClick>
              </a:rPr>
              <a:t>писаће машину</a:t>
            </a:r>
            <a:r>
              <a:rPr lang="ru-RU" sz="1800" i="0" dirty="0">
                <a:effectLst/>
                <a:latin typeface="Times New Roman" panose="02020603050405020304" pitchFamily="18" charset="0"/>
                <a:cs typeface="Times New Roman" panose="02020603050405020304" pitchFamily="18" charset="0"/>
              </a:rPr>
              <a:t> у </a:t>
            </a:r>
            <a:r>
              <a:rPr lang="ru-RU" sz="1800" i="0"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бесконачном</a:t>
            </a:r>
            <a:r>
              <a:rPr lang="ru-RU" sz="1800" i="0" dirty="0">
                <a:effectLst/>
                <a:latin typeface="Times New Roman" panose="02020603050405020304" pitchFamily="18" charset="0"/>
                <a:cs typeface="Times New Roman" panose="02020603050405020304" pitchFamily="18" charset="0"/>
              </a:rPr>
              <a:t> временском периоду готово сигурно исписати дати текст, као што су сабрана дела </a:t>
            </a:r>
            <a:r>
              <a:rPr lang="ru-RU" sz="1800" i="0" strike="noStrike" dirty="0">
                <a:effectLst/>
                <a:latin typeface="Times New Roman" panose="02020603050405020304" pitchFamily="18" charset="0"/>
                <a:cs typeface="Times New Roman" panose="02020603050405020304" pitchFamily="18" charset="0"/>
                <a:hlinkClick r:id="rId4" tooltip="Вилијам Шекспир">
                  <a:extLst>
                    <a:ext uri="{A12FA001-AC4F-418D-AE19-62706E023703}">
                      <ahyp:hlinkClr xmlns:ahyp="http://schemas.microsoft.com/office/drawing/2018/hyperlinkcolor" val="tx"/>
                    </a:ext>
                  </a:extLst>
                </a:hlinkClick>
              </a:rPr>
              <a:t>Вилијама Шекспира</a:t>
            </a:r>
            <a:r>
              <a:rPr lang="ru-RU" sz="1800" i="0" dirty="0">
                <a:effectLst/>
                <a:latin typeface="Times New Roman" panose="02020603050405020304" pitchFamily="18" charset="0"/>
                <a:cs typeface="Times New Roman" panose="02020603050405020304" pitchFamily="18" charset="0"/>
              </a:rPr>
              <a:t>.</a:t>
            </a:r>
            <a:endParaRPr lang="en-US" sz="18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107000"/>
              </a:lnSpc>
              <a:spcBef>
                <a:spcPts val="600"/>
              </a:spcBef>
              <a:spcAft>
                <a:spcPts val="1200"/>
              </a:spcAft>
            </a:pP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Претпоставимо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писаћа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машина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има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тастера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а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реч</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коју</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куцате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банана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Ако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случајно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независно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притисне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тастер</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то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значи</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сваки</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тастер</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има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једнаке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шансе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буде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притиснут</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Затим</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шансе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прво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укуцано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слово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'Б' 1/50, а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шансе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друго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слово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а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такође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1/50, и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тако</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даље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Дакле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шансе</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првих</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шест</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слова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правописа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банана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ctr" fontAlgn="base">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(1/50) × (1/50) × (1/50) × (1/50) × (1/50) × (1/50) = (1/50)</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 1/15 625 000 000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fontAlgn="base">
              <a:lnSpc>
                <a:spcPct val="107000"/>
              </a:lnSpc>
              <a:spcBef>
                <a:spcPts val="600"/>
              </a:spcBef>
              <a:spcAft>
                <a:spcPts val="1200"/>
              </a:spcAf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Мања</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један</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у 15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милијарди</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али</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не</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нула</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а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тиме</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могући</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исход</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13287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atsune Miku | Spotify">
            <a:extLst>
              <a:ext uri="{FF2B5EF4-FFF2-40B4-BE49-F238E27FC236}">
                <a16:creationId xmlns:a16="http://schemas.microsoft.com/office/drawing/2014/main" id="{45434419-9F86-4FA9-3DE6-953AC7C07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9" b="-1"/>
          <a:stretch/>
        </p:blipFill>
        <p:spPr bwMode="auto">
          <a:xfrm>
            <a:off x="6536411" y="254456"/>
            <a:ext cx="4203526" cy="4203526"/>
          </a:xfrm>
          <a:custGeom>
            <a:avLst/>
            <a:gdLst/>
            <a:ahLst/>
            <a:cxnLst/>
            <a:rect l="l" t="t" r="r" b="b"/>
            <a:pathLst>
              <a:path w="2813056" h="2813056">
                <a:moveTo>
                  <a:pt x="1406528" y="0"/>
                </a:moveTo>
                <a:cubicBezTo>
                  <a:pt x="2183332" y="0"/>
                  <a:pt x="2813056" y="629724"/>
                  <a:pt x="2813056" y="1406528"/>
                </a:cubicBezTo>
                <a:cubicBezTo>
                  <a:pt x="2813056" y="2183332"/>
                  <a:pt x="2183332" y="2813056"/>
                  <a:pt x="1406528" y="2813056"/>
                </a:cubicBezTo>
                <a:cubicBezTo>
                  <a:pt x="629724" y="2813056"/>
                  <a:pt x="0" y="2183332"/>
                  <a:pt x="0" y="1406528"/>
                </a:cubicBezTo>
                <a:cubicBezTo>
                  <a:pt x="0" y="629724"/>
                  <a:pt x="629724" y="0"/>
                  <a:pt x="1406528"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Oval 1032">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7014" y="1128803"/>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id="{2B369A2E-99B1-4A2B-9343-957A6C165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0778" y="1131641"/>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254" y="1065353"/>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Наслов 1">
            <a:extLst>
              <a:ext uri="{FF2B5EF4-FFF2-40B4-BE49-F238E27FC236}">
                <a16:creationId xmlns:a16="http://schemas.microsoft.com/office/drawing/2014/main" id="{23315D51-5771-613C-C300-91773F1B22D4}"/>
              </a:ext>
            </a:extLst>
          </p:cNvPr>
          <p:cNvSpPr>
            <a:spLocks noGrp="1"/>
          </p:cNvSpPr>
          <p:nvPr>
            <p:ph type="ctrTitle"/>
          </p:nvPr>
        </p:nvSpPr>
        <p:spPr>
          <a:xfrm>
            <a:off x="2238233" y="2101755"/>
            <a:ext cx="4298178" cy="2669223"/>
          </a:xfrm>
        </p:spPr>
        <p:txBody>
          <a:bodyPr>
            <a:normAutofit/>
          </a:bodyPr>
          <a:lstStyle/>
          <a:p>
            <a:r>
              <a:rPr lang="en-US" sz="2600">
                <a:solidFill>
                  <a:schemeClr val="bg1"/>
                </a:solidFill>
              </a:rPr>
              <a:t> Hatsune Miku (2007.)</a:t>
            </a:r>
            <a:br>
              <a:rPr lang="en-US" sz="2600">
                <a:solidFill>
                  <a:schemeClr val="bg1"/>
                </a:solidFill>
              </a:rPr>
            </a:br>
            <a:r>
              <a:rPr lang="en-US" sz="2600">
                <a:solidFill>
                  <a:schemeClr val="bg1"/>
                </a:solidFill>
                <a:hlinkClick r:id="rId3"/>
              </a:rPr>
              <a:t>https://www.youtube.com/watch?v=jhl5afLEKdo</a:t>
            </a:r>
            <a:br>
              <a:rPr lang="en-US" sz="2600">
                <a:solidFill>
                  <a:schemeClr val="bg1"/>
                </a:solidFill>
              </a:rPr>
            </a:br>
            <a:br>
              <a:rPr lang="en-US" sz="2600">
                <a:solidFill>
                  <a:schemeClr val="bg1"/>
                </a:solidFill>
              </a:rPr>
            </a:br>
            <a:r>
              <a:rPr lang="en-US" sz="2600" b="0" i="0">
                <a:solidFill>
                  <a:schemeClr val="bg1"/>
                </a:solidFill>
                <a:effectLst/>
                <a:latin typeface="ＭＳ Ｐゴシック" panose="020B0600070205080204" pitchFamily="34" charset="-128"/>
                <a:ea typeface="ＭＳ Ｐゴシック" panose="020B0600070205080204" pitchFamily="34" charset="-128"/>
              </a:rPr>
              <a:t>"The first Sound from the Future"</a:t>
            </a:r>
            <a:br>
              <a:rPr lang="en-US" sz="2600">
                <a:solidFill>
                  <a:schemeClr val="bg1"/>
                </a:solidFill>
              </a:rPr>
            </a:br>
            <a:endParaRPr lang="en-US" sz="2600">
              <a:solidFill>
                <a:schemeClr val="bg1"/>
              </a:solidFill>
            </a:endParaRPr>
          </a:p>
        </p:txBody>
      </p:sp>
      <p:sp>
        <p:nvSpPr>
          <p:cNvPr id="1039"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41" name="Graphic 212">
            <a:extLst>
              <a:ext uri="{FF2B5EF4-FFF2-40B4-BE49-F238E27FC236}">
                <a16:creationId xmlns:a16="http://schemas.microsoft.com/office/drawing/2014/main" id="{B3D7D008-0B6D-4161-BEDA-6AF6A03BC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3" name="Group 1042">
            <a:extLst>
              <a:ext uri="{FF2B5EF4-FFF2-40B4-BE49-F238E27FC236}">
                <a16:creationId xmlns:a16="http://schemas.microsoft.com/office/drawing/2014/main" id="{E0339FE9-6931-4B68-8E22-6539BB608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rgbClr val="FFFFFF"/>
          </a:solidFill>
        </p:grpSpPr>
        <p:sp>
          <p:nvSpPr>
            <p:cNvPr id="1044" name="Freeform: Shape 104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045" name="Freeform: Shape 1044">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047" name="Group 1046">
            <a:extLst>
              <a:ext uri="{FF2B5EF4-FFF2-40B4-BE49-F238E27FC236}">
                <a16:creationId xmlns:a16="http://schemas.microsoft.com/office/drawing/2014/main" id="{D0218489-E03B-4E4F-9ADA-EC579122A1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chemeClr val="bg1"/>
          </a:solidFill>
        </p:grpSpPr>
        <p:sp>
          <p:nvSpPr>
            <p:cNvPr id="1048" name="Freeform: Shape 1047">
              <a:extLst>
                <a:ext uri="{FF2B5EF4-FFF2-40B4-BE49-F238E27FC236}">
                  <a16:creationId xmlns:a16="http://schemas.microsoft.com/office/drawing/2014/main" id="{D36F491E-9A40-46C5-BD55-356F1502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049" name="Freeform: Shape 1048">
              <a:extLst>
                <a:ext uri="{FF2B5EF4-FFF2-40B4-BE49-F238E27FC236}">
                  <a16:creationId xmlns:a16="http://schemas.microsoft.com/office/drawing/2014/main" id="{0EC201AA-621E-4837-A31C-D061443F7C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05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88320" y="4140693"/>
            <a:ext cx="1054466" cy="469689"/>
            <a:chOff x="9841624" y="4115729"/>
            <a:chExt cx="602169" cy="268223"/>
          </a:xfrm>
          <a:solidFill>
            <a:schemeClr val="bg1"/>
          </a:solidFill>
        </p:grpSpPr>
        <p:sp>
          <p:nvSpPr>
            <p:cNvPr id="1052" name="Freeform: Shape 105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058" name="Oval 1057">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0" name="Oval 1059">
            <a:extLst>
              <a:ext uri="{FF2B5EF4-FFF2-40B4-BE49-F238E27FC236}">
                <a16:creationId xmlns:a16="http://schemas.microsoft.com/office/drawing/2014/main" id="{6AA707BA-98B0-47C5-B34A-63D60A010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71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лика 2" descr="Слика на којој се налази одећа, особа, хаљина, Људско лице&#10;&#10;Опис је аутоматски генерисан">
            <a:extLst>
              <a:ext uri="{FF2B5EF4-FFF2-40B4-BE49-F238E27FC236}">
                <a16:creationId xmlns:a16="http://schemas.microsoft.com/office/drawing/2014/main" id="{F21835BF-7F44-541B-2485-B6B14717D239}"/>
              </a:ext>
            </a:extLst>
          </p:cNvPr>
          <p:cNvPicPr>
            <a:picLocks noChangeAspect="1"/>
          </p:cNvPicPr>
          <p:nvPr/>
        </p:nvPicPr>
        <p:blipFill rotWithShape="1">
          <a:blip r:embed="rId2">
            <a:extLst>
              <a:ext uri="{28A0092B-C50C-407E-A947-70E740481C1C}">
                <a14:useLocalDpi xmlns:a14="http://schemas.microsoft.com/office/drawing/2010/main" val="0"/>
              </a:ext>
            </a:extLst>
          </a:blip>
          <a:srcRect l="-1" t="22962" r="34621"/>
          <a:stretch/>
        </p:blipFill>
        <p:spPr>
          <a:xfrm>
            <a:off x="5258076" y="1325130"/>
            <a:ext cx="4259661" cy="4207740"/>
          </a:xfrm>
          <a:prstGeom prst="rect">
            <a:avLst/>
          </a:prstGeom>
        </p:spPr>
      </p:pic>
      <p:pic>
        <p:nvPicPr>
          <p:cNvPr id="5" name="Слика 4" descr="Слика на којој се налази бојење, уметност, Визуелне уметности, митологија&#10;&#10;Опис је аутоматски генерисан">
            <a:extLst>
              <a:ext uri="{FF2B5EF4-FFF2-40B4-BE49-F238E27FC236}">
                <a16:creationId xmlns:a16="http://schemas.microsoft.com/office/drawing/2014/main" id="{3C325D2B-D160-657C-9FD5-CB1088D05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313" y="1325130"/>
            <a:ext cx="3396763" cy="4207740"/>
          </a:xfrm>
          <a:prstGeom prst="rect">
            <a:avLst/>
          </a:prstGeom>
        </p:spPr>
      </p:pic>
      <p:sp>
        <p:nvSpPr>
          <p:cNvPr id="7" name="Оквир за текст 6">
            <a:extLst>
              <a:ext uri="{FF2B5EF4-FFF2-40B4-BE49-F238E27FC236}">
                <a16:creationId xmlns:a16="http://schemas.microsoft.com/office/drawing/2014/main" id="{7F314498-B968-E742-8346-55BCD855AC4C}"/>
              </a:ext>
            </a:extLst>
          </p:cNvPr>
          <p:cNvSpPr txBox="1"/>
          <p:nvPr/>
        </p:nvSpPr>
        <p:spPr>
          <a:xfrm>
            <a:off x="2463834" y="5856904"/>
            <a:ext cx="5775097" cy="369332"/>
          </a:xfrm>
          <a:prstGeom prst="rect">
            <a:avLst/>
          </a:prstGeom>
          <a:noFill/>
        </p:spPr>
        <p:txBody>
          <a:bodyPr wrap="square">
            <a:spAutoFit/>
          </a:bodyPr>
          <a:lstStyle/>
          <a:p>
            <a:pPr algn="l"/>
            <a:r>
              <a:rPr lang="en-US" b="0" i="0" cap="small" dirty="0">
                <a:solidFill>
                  <a:srgbClr val="AD1A1A"/>
                </a:solidFill>
                <a:effectLst/>
                <a:latin typeface="Segoe UI" panose="020B0502040204020203" pitchFamily="34" charset="0"/>
              </a:rPr>
              <a:t>Pygmalion And Galatea</a:t>
            </a:r>
            <a:r>
              <a:rPr lang="sr-Latn-RS" b="0" i="0" cap="small" dirty="0">
                <a:solidFill>
                  <a:srgbClr val="AD1A1A"/>
                </a:solidFill>
                <a:effectLst/>
                <a:latin typeface="Segoe UI" panose="020B0502040204020203" pitchFamily="34" charset="0"/>
              </a:rPr>
              <a:t>         Elon Musk and Katanela </a:t>
            </a:r>
            <a:endParaRPr lang="en-US" b="0" i="0" cap="small" dirty="0">
              <a:solidFill>
                <a:srgbClr val="AD1A1A"/>
              </a:solidFill>
              <a:effectLst/>
              <a:latin typeface="Segoe UI" panose="020B0502040204020203" pitchFamily="34" charset="0"/>
            </a:endParaRPr>
          </a:p>
        </p:txBody>
      </p:sp>
    </p:spTree>
    <p:extLst>
      <p:ext uri="{BB962C8B-B14F-4D97-AF65-F5344CB8AC3E}">
        <p14:creationId xmlns:p14="http://schemas.microsoft.com/office/powerpoint/2010/main" val="151224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a:extLst>
              <a:ext uri="{FF2B5EF4-FFF2-40B4-BE49-F238E27FC236}">
                <a16:creationId xmlns:a16="http://schemas.microsoft.com/office/drawing/2014/main" id="{C3C447FA-2F65-AD4C-DA52-D7C0337ADCE4}"/>
              </a:ext>
            </a:extLst>
          </p:cNvPr>
          <p:cNvSpPr>
            <a:spLocks noGrp="1"/>
          </p:cNvSpPr>
          <p:nvPr>
            <p:ph type="ctrTitle"/>
          </p:nvPr>
        </p:nvSpPr>
        <p:spPr/>
        <p:txBody>
          <a:bodyPr/>
          <a:lstStyle/>
          <a:p>
            <a:r>
              <a:rPr lang="sr-Cyrl-RS" dirty="0"/>
              <a:t>Апликација </a:t>
            </a:r>
            <a:r>
              <a:rPr lang="en-US" dirty="0" err="1"/>
              <a:t>FizziQ</a:t>
            </a:r>
            <a:endParaRPr lang="en-US" dirty="0"/>
          </a:p>
        </p:txBody>
      </p:sp>
      <p:sp>
        <p:nvSpPr>
          <p:cNvPr id="3" name="Поднаслов 2">
            <a:extLst>
              <a:ext uri="{FF2B5EF4-FFF2-40B4-BE49-F238E27FC236}">
                <a16:creationId xmlns:a16="http://schemas.microsoft.com/office/drawing/2014/main" id="{F2685AEE-FBC9-5C33-204E-0AD2580C1EE5}"/>
              </a:ext>
            </a:extLst>
          </p:cNvPr>
          <p:cNvSpPr>
            <a:spLocks noGrp="1"/>
          </p:cNvSpPr>
          <p:nvPr>
            <p:ph type="subTitle" idx="1"/>
          </p:nvPr>
        </p:nvSpPr>
        <p:spPr/>
        <p:txBody>
          <a:bodyPr/>
          <a:lstStyle/>
          <a:p>
            <a:r>
              <a:rPr lang="sr-Cyrl-RS" dirty="0"/>
              <a:t>Наталија , Јана и Марина</a:t>
            </a:r>
            <a:endParaRPr lang="en-US" dirty="0"/>
          </a:p>
        </p:txBody>
      </p:sp>
    </p:spTree>
    <p:extLst>
      <p:ext uri="{BB962C8B-B14F-4D97-AF65-F5344CB8AC3E}">
        <p14:creationId xmlns:p14="http://schemas.microsoft.com/office/powerpoint/2010/main" val="345814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a:extLst>
              <a:ext uri="{FF2B5EF4-FFF2-40B4-BE49-F238E27FC236}">
                <a16:creationId xmlns:a16="http://schemas.microsoft.com/office/drawing/2014/main" id="{BB7BACC1-13E4-E751-3F9F-B2DF6DD562BA}"/>
              </a:ext>
            </a:extLst>
          </p:cNvPr>
          <p:cNvSpPr>
            <a:spLocks noGrp="1"/>
          </p:cNvSpPr>
          <p:nvPr>
            <p:ph idx="1"/>
          </p:nvPr>
        </p:nvSpPr>
        <p:spPr>
          <a:xfrm>
            <a:off x="838200" y="429208"/>
            <a:ext cx="10515600" cy="6018243"/>
          </a:xfrm>
        </p:spPr>
        <p:txBody>
          <a:bodyPr>
            <a:normAutofit fontScale="85000" lnSpcReduction="20000"/>
          </a:bodyPr>
          <a:lstStyle/>
          <a:p>
            <a:pPr marL="0" marR="0" indent="0" algn="ctr">
              <a:lnSpc>
                <a:spcPct val="107000"/>
              </a:lnSpc>
              <a:spcBef>
                <a:spcPts val="0"/>
              </a:spcBef>
              <a:spcAft>
                <a:spcPts val="0"/>
              </a:spcAft>
              <a:buNone/>
            </a:pPr>
            <a:r>
              <a:rPr lang="sr-Cyrl-RS"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Паметни телефон - научна лабораторија: </a:t>
            </a:r>
          </a:p>
          <a:p>
            <a:pPr marL="0" marR="0" algn="ctr">
              <a:lnSpc>
                <a:spcPct val="107000"/>
              </a:lnSpc>
              <a:spcBef>
                <a:spcPts val="0"/>
              </a:spcBef>
              <a:spcAft>
                <a:spcPts val="0"/>
              </a:spcAft>
            </a:pPr>
            <a:endParaRPr lang="sr-Cyrl-RS" kern="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FizziQ</a:t>
            </a:r>
            <a:r>
              <a:rPr lang="sr-Cyrl-R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 физичких мерења се могу урадити телефоном</a:t>
            </a:r>
          </a:p>
          <a:p>
            <a:pPr marL="0" marR="0" indent="0" algn="ctr">
              <a:lnSpc>
                <a:spcPct val="107000"/>
              </a:lnSpc>
              <a:spcBef>
                <a:spcPts val="0"/>
              </a:spcBef>
              <a:spcAft>
                <a:spcPts val="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Оријентација (компас)</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Осветљеност (</a:t>
            </a: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луксметар</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Боје (</a:t>
            </a: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колориметар</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РГБ спектар боја (</a:t>
            </a: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колориметар</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Апсорбанција</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оптичка густина</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Број корака (педометар)</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Вертикални нагиб (</a:t>
            </a: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инклинометар</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Хоризонтални нагиб (</a:t>
            </a: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инклинометар</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Линеарно убрзање (</a:t>
            </a: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акцелерометар</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Апсолутно убрзање (</a:t>
            </a: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акцелерометар</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Јачина звука (микрофон)</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Осцилограм</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(микрофон)</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Основна фреквенција (микрофон)</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Фреквенцијски спектар (микрофон)</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Магнетно поље (</a:t>
            </a: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магнетометар</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Брзина ротације (жироскоп)</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Географска ширина/дужина (ГПС)</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Брзина (ГПС)</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Надморска висина (ГПС)</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Азимут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Угао елевације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sr-Cyrl-R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Кинематика</a:t>
            </a:r>
            <a:r>
              <a:rPr lang="sr-Cyrl-R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(алати) анализа путање</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B73A9538-42A8-DD67-1E18-E80FFD85A487}"/>
              </a:ext>
            </a:extLst>
          </p:cNvPr>
          <p:cNvSpPr>
            <a:spLocks noChangeArrowheads="1"/>
          </p:cNvSpPr>
          <p:nvPr/>
        </p:nvSpPr>
        <p:spPr bwMode="auto">
          <a:xfrm>
            <a:off x="0" y="0"/>
            <a:ext cx="12192000" cy="0"/>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101010"/>
                </a:solidFill>
                <a:effectLst/>
                <a:latin typeface="-apple-system"/>
              </a:rPr>
            </a:br>
            <a:endParaRPr kumimoji="0" lang="en-US" altLang="en-US" sz="900" b="0" i="0" u="none" strike="noStrike" cap="none" normalizeH="0" baseline="0">
              <a:ln>
                <a:noFill/>
              </a:ln>
              <a:solidFill>
                <a:srgbClr val="10101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pple-system"/>
              </a:rPr>
              <a:t>of 13</a:t>
            </a:r>
            <a:endParaRPr kumimoji="0" lang="en-US" altLang="en-US" sz="900" b="0" i="0" u="none" strike="noStrike" cap="none" normalizeH="0" baseline="0">
              <a:ln>
                <a:noFill/>
              </a:ln>
              <a:solidFill>
                <a:srgbClr val="10101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030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063A40-D451-7D5A-67F9-BAFD7CC85916}"/>
              </a:ext>
            </a:extLst>
          </p:cNvPr>
          <p:cNvSpPr>
            <a:spLocks noChangeArrowheads="1"/>
          </p:cNvSpPr>
          <p:nvPr/>
        </p:nvSpPr>
        <p:spPr bwMode="auto">
          <a:xfrm>
            <a:off x="0" y="0"/>
            <a:ext cx="12192000" cy="0"/>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101010"/>
                </a:solidFill>
                <a:effectLst/>
                <a:latin typeface="-apple-system"/>
              </a:rPr>
            </a:br>
            <a:endParaRPr kumimoji="0" lang="en-US" altLang="en-US" sz="900" b="0" i="0" u="none" strike="noStrike" cap="none" normalizeH="0" baseline="0">
              <a:ln>
                <a:noFill/>
              </a:ln>
              <a:solidFill>
                <a:srgbClr val="10101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pple-system"/>
              </a:rPr>
              <a:t>of 13</a:t>
            </a:r>
            <a:endParaRPr kumimoji="0" lang="en-US" altLang="en-US" sz="900" b="0" i="0" u="none" strike="noStrike" cap="none" normalizeH="0" baseline="0">
              <a:ln>
                <a:noFill/>
              </a:ln>
              <a:solidFill>
                <a:srgbClr val="10101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Слика 3">
            <a:extLst>
              <a:ext uri="{FF2B5EF4-FFF2-40B4-BE49-F238E27FC236}">
                <a16:creationId xmlns:a16="http://schemas.microsoft.com/office/drawing/2014/main" id="{9318ED61-98AA-B10E-0E7B-F9CD2F6C26DE}"/>
              </a:ext>
            </a:extLst>
          </p:cNvPr>
          <p:cNvPicPr>
            <a:picLocks noChangeAspect="1"/>
          </p:cNvPicPr>
          <p:nvPr/>
        </p:nvPicPr>
        <p:blipFill>
          <a:blip r:embed="rId2"/>
          <a:stretch>
            <a:fillRect/>
          </a:stretch>
        </p:blipFill>
        <p:spPr>
          <a:xfrm>
            <a:off x="2009204" y="818785"/>
            <a:ext cx="8173591" cy="5220429"/>
          </a:xfrm>
          <a:prstGeom prst="rect">
            <a:avLst/>
          </a:prstGeom>
        </p:spPr>
      </p:pic>
    </p:spTree>
    <p:extLst>
      <p:ext uri="{BB962C8B-B14F-4D97-AF65-F5344CB8AC3E}">
        <p14:creationId xmlns:p14="http://schemas.microsoft.com/office/powerpoint/2010/main" val="413261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a:extLst>
              <a:ext uri="{FF2B5EF4-FFF2-40B4-BE49-F238E27FC236}">
                <a16:creationId xmlns:a16="http://schemas.microsoft.com/office/drawing/2014/main" id="{0031733E-AF80-0BE5-0015-1BF4E7830E58}"/>
              </a:ext>
            </a:extLst>
          </p:cNvPr>
          <p:cNvSpPr>
            <a:spLocks noGrp="1"/>
          </p:cNvSpPr>
          <p:nvPr>
            <p:ph idx="1"/>
          </p:nvPr>
        </p:nvSpPr>
        <p:spPr/>
        <p:txBody>
          <a:bodyPr/>
          <a:lstStyle/>
          <a:p>
            <a:pPr marL="0" indent="0">
              <a:buNone/>
            </a:pPr>
            <a:r>
              <a:rPr lang="en-US" sz="3600" dirty="0" err="1">
                <a:effectLst/>
                <a:latin typeface="Calibri" panose="020F0502020204030204" pitchFamily="34" charset="0"/>
                <a:ea typeface="Calibri" panose="020F0502020204030204" pitchFamily="34" charset="0"/>
                <a:cs typeface="Times New Roman" panose="02020603050405020304" pitchFamily="18" charset="0"/>
              </a:rPr>
              <a:t>Doplerov</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efekat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dirty="0" err="1">
                <a:effectLst/>
                <a:latin typeface="Calibri" panose="020F0502020204030204" pitchFamily="34" charset="0"/>
                <a:ea typeface="Calibri" panose="020F0502020204030204" pitchFamily="34" charset="0"/>
                <a:cs typeface="Times New Roman" panose="02020603050405020304" pitchFamily="18" charset="0"/>
              </a:rPr>
              <a:t>frekvencija</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emitovanog</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zvuka</a:t>
            </a:r>
            <a:r>
              <a:rPr lang="en-US" sz="3600" dirty="0">
                <a:effectLst/>
                <a:latin typeface="Calibri" panose="020F0502020204030204" pitchFamily="34" charset="0"/>
                <a:ea typeface="Calibri" panose="020F0502020204030204" pitchFamily="34" charset="0"/>
                <a:cs typeface="Times New Roman" panose="02020603050405020304" pitchFamily="18" charset="0"/>
              </a:rPr>
              <a:t> f</a:t>
            </a:r>
            <a:r>
              <a:rPr lang="en-US" sz="3600" baseline="-25000" dirty="0">
                <a:effectLst/>
                <a:latin typeface="Calibri" panose="020F0502020204030204" pitchFamily="34" charset="0"/>
                <a:ea typeface="Calibri" panose="020F0502020204030204" pitchFamily="34" charset="0"/>
                <a:cs typeface="Times New Roman" panose="02020603050405020304" pitchFamily="18" charset="0"/>
              </a:rPr>
              <a:t>0</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3600" dirty="0" err="1">
                <a:latin typeface="Calibri" panose="020F0502020204030204" pitchFamily="34" charset="0"/>
                <a:ea typeface="Calibri" panose="020F0502020204030204" pitchFamily="34" charset="0"/>
                <a:cs typeface="Times New Roman" panose="02020603050405020304" pitchFamily="18" charset="0"/>
              </a:rPr>
              <a:t>frekvencija</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err="1">
                <a:latin typeface="Calibri" panose="020F0502020204030204" pitchFamily="34" charset="0"/>
                <a:ea typeface="Calibri" panose="020F0502020204030204" pitchFamily="34" charset="0"/>
                <a:cs typeface="Times New Roman" panose="02020603050405020304" pitchFamily="18" charset="0"/>
              </a:rPr>
              <a:t>primljenog</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err="1">
                <a:latin typeface="Calibri" panose="020F0502020204030204" pitchFamily="34" charset="0"/>
                <a:ea typeface="Calibri" panose="020F0502020204030204" pitchFamily="34" charset="0"/>
                <a:cs typeface="Times New Roman" panose="02020603050405020304" pitchFamily="18" charset="0"/>
              </a:rPr>
              <a:t>zvuka</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f</a:t>
            </a:r>
          </a:p>
          <a:p>
            <a:pPr marL="0" indent="0">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f=f</a:t>
            </a:r>
            <a:r>
              <a:rPr lang="en-US" sz="3600" baseline="-25000" dirty="0">
                <a:effectLst/>
                <a:latin typeface="Calibri" panose="020F0502020204030204" pitchFamily="34" charset="0"/>
                <a:ea typeface="Calibri" panose="020F0502020204030204" pitchFamily="34" charset="0"/>
                <a:cs typeface="Times New Roman" panose="02020603050405020304" pitchFamily="18" charset="0"/>
              </a:rPr>
              <a:t>0</a:t>
            </a:r>
            <a:r>
              <a:rPr lang="en-US" sz="3600" dirty="0">
                <a:effectLst/>
                <a:latin typeface="Calibri" panose="020F0502020204030204" pitchFamily="34" charset="0"/>
                <a:ea typeface="Calibri" panose="020F0502020204030204" pitchFamily="34" charset="0"/>
                <a:cs typeface="Times New Roman" panose="02020603050405020304" pitchFamily="18" charset="0"/>
              </a:rPr>
              <a:t>/(1-</a:t>
            </a:r>
            <a:r>
              <a:rPr lang="en-GB" sz="3600" dirty="0">
                <a:effectLst/>
                <a:latin typeface="Calibri" panose="020F0502020204030204" pitchFamily="34" charset="0"/>
                <a:ea typeface="Calibri" panose="020F0502020204030204" pitchFamily="34" charset="0"/>
                <a:cs typeface="Times New Roman" panose="02020603050405020304" pitchFamily="18" charset="0"/>
              </a:rPr>
              <a:t>v/c)</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13724983"/>
      </p:ext>
    </p:extLst>
  </p:cSld>
  <p:clrMapOvr>
    <a:masterClrMapping/>
  </p:clrMapOvr>
</p:sld>
</file>

<file path=ppt/theme/theme1.xml><?xml version="1.0" encoding="utf-8"?>
<a:theme xmlns:a="http://schemas.openxmlformats.org/drawingml/2006/main" name="Office тема">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тема">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1593</Words>
  <Application>Microsoft Office PowerPoint</Application>
  <PresentationFormat>Широки екран</PresentationFormat>
  <Paragraphs>115</Paragraphs>
  <Slides>41</Slides>
  <Notes>5</Notes>
  <HiddenSlides>0</HiddenSlides>
  <MMClips>0</MMClips>
  <ScaleCrop>false</ScaleCrop>
  <HeadingPairs>
    <vt:vector size="6" baseType="variant">
      <vt:variant>
        <vt:lpstr>Коришћени фонтови</vt:lpstr>
      </vt:variant>
      <vt:variant>
        <vt:i4>15</vt:i4>
      </vt:variant>
      <vt:variant>
        <vt:lpstr>Тема</vt:lpstr>
      </vt:variant>
      <vt:variant>
        <vt:i4>1</vt:i4>
      </vt:variant>
      <vt:variant>
        <vt:lpstr>Наслови слајдова</vt:lpstr>
      </vt:variant>
      <vt:variant>
        <vt:i4>41</vt:i4>
      </vt:variant>
    </vt:vector>
  </HeadingPairs>
  <TitlesOfParts>
    <vt:vector size="57" baseType="lpstr">
      <vt:lpstr>ＭＳ Ｐゴシック</vt:lpstr>
      <vt:lpstr>-apple-system</vt:lpstr>
      <vt:lpstr>Arial</vt:lpstr>
      <vt:lpstr>Arial</vt:lpstr>
      <vt:lpstr>Cabin</vt:lpstr>
      <vt:lpstr>Calibri</vt:lpstr>
      <vt:lpstr>Calibri Light</vt:lpstr>
      <vt:lpstr>Helvetica</vt:lpstr>
      <vt:lpstr>IBM Plex Sans</vt:lpstr>
      <vt:lpstr>Lato</vt:lpstr>
      <vt:lpstr>Roboto</vt:lpstr>
      <vt:lpstr>Segoe UI</vt:lpstr>
      <vt:lpstr>Source Sans Pro</vt:lpstr>
      <vt:lpstr>Spectral</vt:lpstr>
      <vt:lpstr>Times New Roman</vt:lpstr>
      <vt:lpstr>Office тема</vt:lpstr>
      <vt:lpstr>PowerPoint презентација</vt:lpstr>
      <vt:lpstr>  „Неки човек пише на машини љубавно писмо и машина одговара човеку својеручно и уместо примаоца. Толико је савршена та машина Машина за продају чекова и љубавних писама И човек удобно смештен у својој машини за становање чита машини за читање одговор машине за писање….“   </vt:lpstr>
      <vt:lpstr>Стихови из песме ,,Љубав на роботски начин“  Жак Превер  ( песма настала око 1920.године)</vt:lpstr>
      <vt:lpstr>Мења се начин на који учимо,  али трагање за лепотом и истином је вечно…</vt:lpstr>
      <vt:lpstr>PowerPoint презентација</vt:lpstr>
      <vt:lpstr>Апликација FizziQ</vt:lpstr>
      <vt:lpstr>PowerPoint презентација</vt:lpstr>
      <vt:lpstr>PowerPoint презентација</vt:lpstr>
      <vt:lpstr>PowerPoint презентација</vt:lpstr>
      <vt:lpstr>Onlinemictest.com onlinetonegenerator.com</vt:lpstr>
      <vt:lpstr>Luksmetar, takođe poznat kao fotometar, je uređaj koji se koristi za merenje osvetljenja u okolini - jedinica luks (lx).</vt:lpstr>
      <vt:lpstr>Телефон и свакодневни живот</vt:lpstr>
      <vt:lpstr>PowerPoint презентација</vt:lpstr>
      <vt:lpstr>PowerPoint презентација</vt:lpstr>
      <vt:lpstr>PowerPoint презентација</vt:lpstr>
      <vt:lpstr>PowerPoint презентација</vt:lpstr>
      <vt:lpstr>PowerPoint презентација</vt:lpstr>
      <vt:lpstr>Астрономске апликације</vt:lpstr>
      <vt:lpstr>Sky Safari</vt:lpstr>
      <vt:lpstr>Star Walk 2</vt:lpstr>
      <vt:lpstr>Learn Astronomy</vt:lpstr>
      <vt:lpstr>NASA</vt:lpstr>
      <vt:lpstr>Universe</vt:lpstr>
      <vt:lpstr>Kalendar Mesečevih Mena</vt:lpstr>
      <vt:lpstr>SkyView</vt:lpstr>
      <vt:lpstr>ISS Detector</vt:lpstr>
      <vt:lpstr>Solar System Scope</vt:lpstr>
      <vt:lpstr>Cirkumpolarne i anticirkumpolarne zvezde</vt:lpstr>
      <vt:lpstr>https://www.youtube.com/watch?v=gmzmNDzUHEk</vt:lpstr>
      <vt:lpstr>Data Harvest loggeri</vt:lpstr>
      <vt:lpstr>Data Harvest logger-и и сензори за мерење температуре, притиска, влажности ваздуха,  pH вредности, колометри и др.</vt:lpstr>
      <vt:lpstr>PowerPoint презентација</vt:lpstr>
      <vt:lpstr>PowerPoint презентација</vt:lpstr>
      <vt:lpstr>Атрактивнe методе  коришћењa АI у образовању   https://onlinedegrees.sandiego.edu/artificial-intelligence-education/ https://ahaslides.com/sr/blog/15-innovative-teaching-methods/#AI </vt:lpstr>
      <vt:lpstr>PowerPoint презентација</vt:lpstr>
      <vt:lpstr> https://www.politika.rs/scc/clanak/588046/U-Brazilu-usvojen-zakon-koji-je-u-potpunosti-napisala-vestacka-inteligencija  https://elementarium.cpn.rs/u-centru/panel-buducnost-rada-i-ai-buducnost-bez-rada/     https://www.blackbox.global/  https://ivandabetic.com/30-najpopularnijih-ai-alata-koji-vam-mogu-pomoci-u-vasem-poslu/  ChatGpt, Midjourney Codeium, Tome, Namelix, Fliki, Codeium, Writesonic, Riffusion, Looka, Copy.ai, Piggy Quiz Maker, Andi i ostale. </vt:lpstr>
      <vt:lpstr>Back to the Future – шта даље?</vt:lpstr>
      <vt:lpstr>Од мајмуна до робота Теорема бесконачног мајмуна    www.wikiwand.com/sr/Теорема_бесконачног_мајмуна  Elon Musk on Tesla's future: everyone will have their own Robot</vt:lpstr>
      <vt:lpstr>Ако бисмо нашли неколико мајмуна и ставили их за писаће машине, шта мислите, да ли би они успели да откуцају нешто смислено?  Замислите сада да се у довољно великој просторији донесе бесконачно много писаћих машина и поред њих постави бесконачно много мајмуна који би морали ту да седе и куцају. Али мајмуни не знају слова, па се може рећи да ће само седети и лупати по машини. Када их је оволико, мислите ли да постоји шанса да неки од њих откуцају смислену реченицу? Вероватноћа за то је јако мала. Али вероватноћа да један од мајмуна лупајући по тастатури откуца једно цело Шекспирово дело је 100%. Зашто? Свака реч, реченица, текст представља одређени низ карактера. Ако би мајмун случајно куцао по тастатури, постојала би јако мала шанса да се, комбиновањем откуцаних карактера, добије реченица из неког Шекспировог дела. Ако бисмо време куцања мајмуна продужавали, шанса да он откуца још неку реченицу би се повећала, тиме би продужавање радног времена мајмуна до у бесконачност довело до тога да на крају откуцаја комплетно Шекспирово дело. Делује невероватно.</vt:lpstr>
      <vt:lpstr>PowerPoint презентација</vt:lpstr>
      <vt:lpstr> Hatsune Miku (2007.) https://www.youtube.com/watch?v=jhl5afLEKdo  "The first Sound from the Future"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презентација</dc:title>
  <dc:creator>Nebojsa Varnica</dc:creator>
  <cp:lastModifiedBy>Nebojsa Varnica</cp:lastModifiedBy>
  <cp:revision>14</cp:revision>
  <dcterms:created xsi:type="dcterms:W3CDTF">2023-11-28T10:59:27Z</dcterms:created>
  <dcterms:modified xsi:type="dcterms:W3CDTF">2023-12-26T16:13:51Z</dcterms:modified>
</cp:coreProperties>
</file>